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57" r:id="rId1"/>
  </p:sldMasterIdLst>
  <p:notesMasterIdLst>
    <p:notesMasterId r:id="rId55"/>
  </p:notesMasterIdLst>
  <p:sldIdLst>
    <p:sldId id="654" r:id="rId2"/>
    <p:sldId id="727" r:id="rId3"/>
    <p:sldId id="733" r:id="rId4"/>
    <p:sldId id="744" r:id="rId5"/>
    <p:sldId id="676" r:id="rId6"/>
    <p:sldId id="678" r:id="rId7"/>
    <p:sldId id="773" r:id="rId8"/>
    <p:sldId id="675" r:id="rId9"/>
    <p:sldId id="726" r:id="rId10"/>
    <p:sldId id="689" r:id="rId11"/>
    <p:sldId id="690" r:id="rId12"/>
    <p:sldId id="747" r:id="rId13"/>
    <p:sldId id="746" r:id="rId14"/>
    <p:sldId id="770" r:id="rId15"/>
    <p:sldId id="749" r:id="rId16"/>
    <p:sldId id="769" r:id="rId17"/>
    <p:sldId id="748" r:id="rId18"/>
    <p:sldId id="659" r:id="rId19"/>
    <p:sldId id="660" r:id="rId20"/>
    <p:sldId id="661" r:id="rId21"/>
    <p:sldId id="662" r:id="rId22"/>
    <p:sldId id="663" r:id="rId23"/>
    <p:sldId id="664" r:id="rId24"/>
    <p:sldId id="665" r:id="rId25"/>
    <p:sldId id="699" r:id="rId26"/>
    <p:sldId id="736" r:id="rId27"/>
    <p:sldId id="700" r:id="rId28"/>
    <p:sldId id="750" r:id="rId29"/>
    <p:sldId id="757" r:id="rId30"/>
    <p:sldId id="758" r:id="rId31"/>
    <p:sldId id="759" r:id="rId32"/>
    <p:sldId id="760" r:id="rId33"/>
    <p:sldId id="771" r:id="rId34"/>
    <p:sldId id="761" r:id="rId35"/>
    <p:sldId id="751" r:id="rId36"/>
    <p:sldId id="741" r:id="rId37"/>
    <p:sldId id="752" r:id="rId38"/>
    <p:sldId id="753" r:id="rId39"/>
    <p:sldId id="739" r:id="rId40"/>
    <p:sldId id="764" r:id="rId41"/>
    <p:sldId id="754" r:id="rId42"/>
    <p:sldId id="765" r:id="rId43"/>
    <p:sldId id="743" r:id="rId44"/>
    <p:sldId id="772" r:id="rId45"/>
    <p:sldId id="762" r:id="rId46"/>
    <p:sldId id="740" r:id="rId47"/>
    <p:sldId id="766" r:id="rId48"/>
    <p:sldId id="767" r:id="rId49"/>
    <p:sldId id="735" r:id="rId50"/>
    <p:sldId id="738" r:id="rId51"/>
    <p:sldId id="768" r:id="rId52"/>
    <p:sldId id="756" r:id="rId53"/>
    <p:sldId id="745" r:id="rId54"/>
  </p:sldIdLst>
  <p:sldSz cx="9144000" cy="6858000" type="screen4x3"/>
  <p:notesSz cx="6858000" cy="9144000"/>
  <p:custDataLst>
    <p:tags r:id="rId5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514"/>
    <a:srgbClr val="6E573E"/>
    <a:srgbClr val="66FF99"/>
    <a:srgbClr val="FCEE3A"/>
    <a:srgbClr val="F6DB3C"/>
    <a:srgbClr val="003399"/>
    <a:srgbClr val="000000"/>
    <a:srgbClr val="FF0000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99" autoAdjust="0"/>
    <p:restoredTop sz="68933" autoAdjust="0"/>
  </p:normalViewPr>
  <p:slideViewPr>
    <p:cSldViewPr snapToGrid="0">
      <p:cViewPr>
        <p:scale>
          <a:sx n="60" d="100"/>
          <a:sy n="60" d="100"/>
        </p:scale>
        <p:origin x="-228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113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1908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36ACBC76-97A6-4B54-B57F-BF46EC9E4A5A}" type="datetimeFigureOut">
              <a:rPr lang="en-US"/>
              <a:pPr>
                <a:defRPr/>
              </a:pPr>
              <a:t>3/24/2014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2668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6936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135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1936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1192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0234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7320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6920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9488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5000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3495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320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3673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6867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0107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3738"/>
            <a:ext cx="4570413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29760798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079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2374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297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230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4716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4716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9488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817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4097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>
                <a:solidFill>
                  <a:srgbClr val="F6DB3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097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AB016-58DE-491A-9B70-C609257EC11F}" type="datetimeFigureOut">
              <a:rPr lang="en-US"/>
              <a:pPr>
                <a:defRPr/>
              </a:pPr>
              <a:t>3/24/2014</a:t>
            </a:fld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20DDE-A546-4682-BFF0-B6FF1391F8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7219E-A8C4-42CF-A76C-A9A8057244DE}" type="datetimeFigureOut">
              <a:rPr lang="en-US"/>
              <a:pPr>
                <a:defRPr/>
              </a:pPr>
              <a:t>3/24/2014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2FB80-BF7F-418F-AB4B-0F61FA5A38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B2191B-5CE3-4585-9D17-43DB79E80F1B}" type="datetimeFigureOut">
              <a:rPr lang="en-US"/>
              <a:pPr>
                <a:defRPr/>
              </a:pPr>
              <a:t>3/24/2014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228D03-E24F-4B89-AEF6-99FF5F441C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98"/>
            <a:ext cx="9144000" cy="1143000"/>
          </a:xfrm>
          <a:noFill/>
        </p:spPr>
        <p:txBody>
          <a:bodyPr/>
          <a:lstStyle>
            <a:lvl1pPr>
              <a:defRPr>
                <a:solidFill>
                  <a:srgbClr val="F6DB3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8726"/>
            <a:ext cx="8229600" cy="4897438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  <a:lvl2pPr>
              <a:defRPr b="1">
                <a:latin typeface="Arial" pitchFamily="34" charset="0"/>
                <a:cs typeface="Arial" pitchFamily="34" charset="0"/>
              </a:defRPr>
            </a:lvl2pPr>
            <a:lvl3pPr>
              <a:defRPr b="1">
                <a:latin typeface="Arial" pitchFamily="34" charset="0"/>
                <a:cs typeface="Arial" pitchFamily="34" charset="0"/>
              </a:defRPr>
            </a:lvl3pPr>
            <a:lvl4pPr>
              <a:defRPr b="1">
                <a:latin typeface="Arial" pitchFamily="34" charset="0"/>
                <a:cs typeface="Arial" pitchFamily="34" charset="0"/>
              </a:defRPr>
            </a:lvl4pPr>
            <a:lvl5pPr>
              <a:defRPr b="1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375C9-D231-4742-B7C4-D3B1EB838BEF}" type="datetimeFigureOut">
              <a:rPr lang="en-US"/>
              <a:pPr>
                <a:defRPr/>
              </a:pPr>
              <a:t>3/24/2014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0A2E5-3F4D-481C-9566-8D84DB4486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10ADC-0B25-4892-B5C2-40BF6B0D6931}" type="datetimeFigureOut">
              <a:rPr lang="en-US"/>
              <a:pPr>
                <a:defRPr/>
              </a:pPr>
              <a:t>3/24/2014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BCD7C-E086-4D96-8295-0F16B9BB83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176"/>
            <a:ext cx="91440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629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8629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FC32E9-FF7A-4847-BD5C-741FE6D61523}" type="datetimeFigureOut">
              <a:rPr lang="en-US"/>
              <a:pPr>
                <a:defRPr/>
              </a:pPr>
              <a:t>3/24/2014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DA087F-AE5D-4FA3-BEE9-6737636937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520D5-C784-4980-AB4A-A8037628CED9}" type="datetimeFigureOut">
              <a:rPr lang="en-US"/>
              <a:pPr>
                <a:defRPr/>
              </a:pPr>
              <a:t>3/24/2014</a:t>
            </a:fld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FB106-81ED-488C-99AA-AE0629EB27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26538" cy="1143000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B122F6-0502-4384-BE95-DA6360808AD3}" type="datetimeFigureOut">
              <a:rPr lang="en-US"/>
              <a:pPr>
                <a:defRPr/>
              </a:pPr>
              <a:t>3/24/2014</a:t>
            </a:fld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D9A15-191F-4A34-B9B2-7431567A9D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DCE8E-7854-49BA-8049-E55835F583B4}" type="datetimeFigureOut">
              <a:rPr lang="en-US"/>
              <a:pPr>
                <a:defRPr/>
              </a:pPr>
              <a:t>3/24/2014</a:t>
            </a:fld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96643-BD77-4060-87DB-218BD08427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0157C7-2455-41DB-B88B-09A3C40A29D7}" type="datetimeFigureOut">
              <a:rPr lang="en-US"/>
              <a:pPr>
                <a:defRPr/>
              </a:pPr>
              <a:t>3/24/2014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2A0F8-5A87-4FC9-9079-85BA880684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B8E25-7EF1-476B-8F3D-94AAB57BFCB8}" type="datetimeFigureOut">
              <a:rPr lang="en-US"/>
              <a:pPr>
                <a:defRPr/>
              </a:pPr>
              <a:t>3/24/2014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BBCBA-6E69-4AD9-8AAE-FB7E85A0F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B16B4707-45B1-44C2-BE7D-D184A7D0D669}" type="datetimeFigureOut">
              <a:rPr lang="en-US"/>
              <a:pPr>
                <a:defRPr/>
              </a:pPr>
              <a:t>3/24/2014</a:t>
            </a:fld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856AEFCC-4177-4A3E-87D5-7BFB82233A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994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3994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3994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3994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</p:grpSp>
        <p:sp>
          <p:nvSpPr>
            <p:cNvPr id="3994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3994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0" y="0"/>
            <a:ext cx="91265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3995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5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41425"/>
            <a:ext cx="8229600" cy="488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ransition advClick="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Inquiry</a:t>
            </a:r>
            <a:r>
              <a:rPr lang="en-US" dirty="0"/>
              <a:t> </a:t>
            </a:r>
            <a:r>
              <a:rPr lang="en-US" dirty="0" smtClean="0"/>
              <a:t>in Science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They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28726"/>
            <a:ext cx="5202821" cy="4897438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What do practicing scientists and engineers do?</a:t>
            </a:r>
          </a:p>
          <a:p>
            <a:pPr marL="0" indent="0" algn="ctr">
              <a:buNone/>
            </a:pPr>
            <a:endParaRPr lang="en-US" sz="1400" dirty="0" smtClean="0"/>
          </a:p>
          <a:p>
            <a:pPr marL="0" indent="0" algn="ctr">
              <a:buNone/>
            </a:pPr>
            <a:r>
              <a:rPr lang="en-US" sz="3600" dirty="0" smtClean="0"/>
              <a:t>What expertise or skills do they possess?</a:t>
            </a:r>
          </a:p>
          <a:p>
            <a:pPr algn="ctr"/>
            <a:r>
              <a:rPr lang="en-US" dirty="0" smtClean="0">
                <a:solidFill>
                  <a:srgbClr val="F6DB3C"/>
                </a:solidFill>
              </a:rPr>
              <a:t>Choose your roles </a:t>
            </a:r>
          </a:p>
          <a:p>
            <a:pPr algn="ctr"/>
            <a:r>
              <a:rPr lang="en-US" dirty="0" smtClean="0">
                <a:solidFill>
                  <a:srgbClr val="F6DB3C"/>
                </a:solidFill>
              </a:rPr>
              <a:t>On whiteboard jot down your answers</a:t>
            </a:r>
          </a:p>
          <a:p>
            <a:pPr marL="0" indent="0" algn="ctr">
              <a:buNone/>
            </a:pPr>
            <a:endParaRPr lang="en-US" dirty="0"/>
          </a:p>
        </p:txBody>
      </p:sp>
      <p:pic>
        <p:nvPicPr>
          <p:cNvPr id="53250" name="Picture 2" descr="http://cdn.topshelfcomix.com/comix/mad_scientists/mad_scientists_01.gif"/>
          <p:cNvPicPr>
            <a:picLocks noChangeAspect="1" noChangeArrowheads="1"/>
          </p:cNvPicPr>
          <p:nvPr/>
        </p:nvPicPr>
        <p:blipFill>
          <a:blip r:embed="rId3" cstate="print"/>
          <a:srcRect l="52919" t="12261" r="2902" b="35220"/>
          <a:stretch>
            <a:fillRect/>
          </a:stretch>
        </p:blipFill>
        <p:spPr bwMode="auto">
          <a:xfrm>
            <a:off x="5792215" y="1269242"/>
            <a:ext cx="3351785" cy="5199797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Inquiry Skills</a:t>
            </a:r>
            <a:endParaRPr lang="en-US" dirty="0"/>
          </a:p>
        </p:txBody>
      </p:sp>
      <p:sp>
        <p:nvSpPr>
          <p:cNvPr id="4" name="Arc 3"/>
          <p:cNvSpPr/>
          <p:nvPr/>
        </p:nvSpPr>
        <p:spPr bwMode="auto">
          <a:xfrm>
            <a:off x="1433015" y="1692330"/>
            <a:ext cx="6591869" cy="4926834"/>
          </a:xfrm>
          <a:prstGeom prst="arc">
            <a:avLst>
              <a:gd name="adj1" fmla="val 13906322"/>
              <a:gd name="adj2" fmla="val 13817204"/>
            </a:avLst>
          </a:prstGeom>
          <a:noFill/>
          <a:ln w="76200" cap="flat" cmpd="sng" algn="ctr">
            <a:solidFill>
              <a:srgbClr val="92D050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739487" y="1405725"/>
            <a:ext cx="2374710" cy="832514"/>
          </a:xfrm>
          <a:prstGeom prst="roundRect">
            <a:avLst>
              <a:gd name="adj" fmla="val 34849"/>
            </a:avLst>
          </a:prstGeom>
          <a:solidFill>
            <a:srgbClr val="003399"/>
          </a:solidFill>
          <a:ln w="571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Observe</a:t>
            </a:r>
          </a:p>
        </p:txBody>
      </p:sp>
      <p:sp>
        <p:nvSpPr>
          <p:cNvPr id="7" name="Rounded Rectangle 6"/>
          <p:cNvSpPr/>
          <p:nvPr/>
        </p:nvSpPr>
        <p:spPr bwMode="auto">
          <a:xfrm>
            <a:off x="6252949" y="2813718"/>
            <a:ext cx="2374710" cy="1444389"/>
          </a:xfrm>
          <a:prstGeom prst="roundRect">
            <a:avLst>
              <a:gd name="adj" fmla="val 34849"/>
            </a:avLst>
          </a:prstGeom>
          <a:solidFill>
            <a:srgbClr val="003399"/>
          </a:solidFill>
          <a:ln w="571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Find a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Pattern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5190706" y="5236187"/>
            <a:ext cx="3107142" cy="959893"/>
          </a:xfrm>
          <a:prstGeom prst="roundRect">
            <a:avLst>
              <a:gd name="adj" fmla="val 34849"/>
            </a:avLst>
          </a:prstGeom>
          <a:solidFill>
            <a:srgbClr val="003399"/>
          </a:solidFill>
          <a:ln w="571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Formalize</a:t>
            </a:r>
          </a:p>
        </p:txBody>
      </p:sp>
      <p:sp>
        <p:nvSpPr>
          <p:cNvPr id="9" name="Rounded Rectangle 8"/>
          <p:cNvSpPr/>
          <p:nvPr/>
        </p:nvSpPr>
        <p:spPr bwMode="auto">
          <a:xfrm>
            <a:off x="812045" y="5215715"/>
            <a:ext cx="3107142" cy="959893"/>
          </a:xfrm>
          <a:prstGeom prst="roundRect">
            <a:avLst>
              <a:gd name="adj" fmla="val 34849"/>
            </a:avLst>
          </a:prstGeom>
          <a:solidFill>
            <a:srgbClr val="003399"/>
          </a:solidFill>
          <a:ln w="571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Apply</a:t>
            </a:r>
          </a:p>
        </p:txBody>
      </p:sp>
      <p:sp>
        <p:nvSpPr>
          <p:cNvPr id="10" name="Rounded Rectangle 9"/>
          <p:cNvSpPr/>
          <p:nvPr/>
        </p:nvSpPr>
        <p:spPr bwMode="auto">
          <a:xfrm>
            <a:off x="609605" y="2943366"/>
            <a:ext cx="3107142" cy="959893"/>
          </a:xfrm>
          <a:prstGeom prst="roundRect">
            <a:avLst>
              <a:gd name="adj" fmla="val 34849"/>
            </a:avLst>
          </a:prstGeom>
          <a:solidFill>
            <a:srgbClr val="003399"/>
          </a:solidFill>
          <a:ln w="571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Verify</a:t>
            </a: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Thinking </a:t>
            </a:r>
            <a:r>
              <a:rPr lang="en-US" dirty="0"/>
              <a:t>About Pedagogy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8726"/>
            <a:ext cx="8229600" cy="230604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Why ask </a:t>
            </a:r>
            <a:r>
              <a:rPr lang="en-US" dirty="0" smtClean="0"/>
              <a:t>the previous question, </a:t>
            </a:r>
            <a:r>
              <a:rPr lang="en-US" dirty="0"/>
              <a:t>in this way?</a:t>
            </a:r>
          </a:p>
          <a:p>
            <a:pPr marL="0" indent="0" algn="ctr">
              <a:buNone/>
            </a:pPr>
            <a:r>
              <a:rPr lang="en-US" dirty="0"/>
              <a:t>(question, group think, presentation)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>
                <a:solidFill>
                  <a:srgbClr val="F6DB3C"/>
                </a:solidFill>
              </a:rPr>
              <a:t>On whiteboard jot down your answers!</a:t>
            </a:r>
          </a:p>
          <a:p>
            <a:pPr marL="0" indent="0" algn="ctr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73413248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137" y="1228726"/>
            <a:ext cx="8147714" cy="4897438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66FF99"/>
                </a:solidFill>
              </a:rPr>
              <a:t>Inquiry Skills: </a:t>
            </a:r>
            <a:r>
              <a:rPr lang="en-US" dirty="0" smtClean="0"/>
              <a:t>Observe, Find a Pattern, Formalize, Apply, Verify</a:t>
            </a:r>
          </a:p>
          <a:p>
            <a:pPr marL="0" indent="0" algn="ctr">
              <a:buNone/>
            </a:pPr>
            <a:endParaRPr lang="en-US" sz="1200" dirty="0"/>
          </a:p>
          <a:p>
            <a:pPr marL="0" indent="0" algn="ctr">
              <a:buNone/>
            </a:pPr>
            <a:r>
              <a:rPr lang="en-US" dirty="0">
                <a:solidFill>
                  <a:srgbClr val="FCEE3A"/>
                </a:solidFill>
              </a:rPr>
              <a:t>H</a:t>
            </a:r>
            <a:r>
              <a:rPr lang="en-US" dirty="0" smtClean="0">
                <a:solidFill>
                  <a:srgbClr val="FCEE3A"/>
                </a:solidFill>
              </a:rPr>
              <a:t>ow often do students practice these skills in </a:t>
            </a:r>
            <a:r>
              <a:rPr lang="en-US" dirty="0">
                <a:solidFill>
                  <a:srgbClr val="FCEE3A"/>
                </a:solidFill>
              </a:rPr>
              <a:t>each subject </a:t>
            </a:r>
            <a:endParaRPr lang="en-US" dirty="0" smtClean="0">
              <a:solidFill>
                <a:srgbClr val="FCEE3A"/>
              </a:solidFill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rgbClr val="FCEE3A"/>
                </a:solidFill>
              </a:rPr>
              <a:t>(</a:t>
            </a:r>
            <a:r>
              <a:rPr lang="en-US" dirty="0">
                <a:solidFill>
                  <a:srgbClr val="FCEE3A"/>
                </a:solidFill>
              </a:rPr>
              <a:t>10 </a:t>
            </a:r>
            <a:r>
              <a:rPr lang="en-US" dirty="0" err="1">
                <a:solidFill>
                  <a:srgbClr val="FCEE3A"/>
                </a:solidFill>
              </a:rPr>
              <a:t>sci</a:t>
            </a:r>
            <a:r>
              <a:rPr lang="en-US" dirty="0">
                <a:solidFill>
                  <a:srgbClr val="FCEE3A"/>
                </a:solidFill>
              </a:rPr>
              <a:t>, bio, </a:t>
            </a:r>
            <a:r>
              <a:rPr lang="en-US" dirty="0" err="1">
                <a:solidFill>
                  <a:srgbClr val="FCEE3A"/>
                </a:solidFill>
              </a:rPr>
              <a:t>chem</a:t>
            </a:r>
            <a:r>
              <a:rPr lang="en-US" dirty="0">
                <a:solidFill>
                  <a:srgbClr val="FCEE3A"/>
                </a:solidFill>
              </a:rPr>
              <a:t>, </a:t>
            </a:r>
            <a:r>
              <a:rPr lang="en-US" dirty="0" err="1">
                <a:solidFill>
                  <a:srgbClr val="FCEE3A"/>
                </a:solidFill>
              </a:rPr>
              <a:t>phys</a:t>
            </a:r>
            <a:r>
              <a:rPr lang="en-US" dirty="0" smtClean="0">
                <a:solidFill>
                  <a:srgbClr val="FCEE3A"/>
                </a:solidFill>
              </a:rPr>
              <a:t>)?</a:t>
            </a:r>
          </a:p>
          <a:p>
            <a:pPr marL="0" indent="0" algn="ctr">
              <a:buNone/>
            </a:pPr>
            <a:endParaRPr lang="en-US" sz="1200" dirty="0" smtClean="0"/>
          </a:p>
          <a:p>
            <a:pPr marL="0" indent="0" algn="ctr">
              <a:buNone/>
            </a:pPr>
            <a:r>
              <a:rPr lang="en-US" dirty="0" smtClean="0">
                <a:solidFill>
                  <a:srgbClr val="FFFFFF"/>
                </a:solidFill>
              </a:rPr>
              <a:t>Once per: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FFFF"/>
                </a:solidFill>
              </a:rPr>
              <a:t>Class	Unit	      Course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FFFF"/>
                </a:solidFill>
              </a:rPr>
              <a:t>  5	  4	  3	  2	  1</a:t>
            </a:r>
            <a:r>
              <a:rPr lang="en-US" dirty="0" smtClean="0"/>
              <a:t>	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36262744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Inquiry Classroom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>
                <a:solidFill>
                  <a:srgbClr val="F6DB3C"/>
                </a:solidFill>
              </a:rPr>
              <a:t>Class Time</a:t>
            </a:r>
          </a:p>
          <a:p>
            <a:r>
              <a:rPr lang="en-US" dirty="0">
                <a:solidFill>
                  <a:srgbClr val="FFFFFF"/>
                </a:solidFill>
              </a:rPr>
              <a:t>Use</a:t>
            </a:r>
            <a:r>
              <a:rPr lang="en-US" dirty="0">
                <a:solidFill>
                  <a:srgbClr val="FFCC00"/>
                </a:solidFill>
              </a:rPr>
              <a:t> </a:t>
            </a:r>
            <a:r>
              <a:rPr lang="en-US" dirty="0" smtClean="0">
                <a:solidFill>
                  <a:srgbClr val="66FF99"/>
                </a:solidFill>
              </a:rPr>
              <a:t>inquiry </a:t>
            </a:r>
            <a:r>
              <a:rPr lang="en-US" dirty="0">
                <a:solidFill>
                  <a:srgbClr val="66FF99"/>
                </a:solidFill>
              </a:rPr>
              <a:t>skills </a:t>
            </a:r>
            <a:r>
              <a:rPr lang="en-US" dirty="0">
                <a:solidFill>
                  <a:srgbClr val="FFFFFF"/>
                </a:solidFill>
              </a:rPr>
              <a:t>to build content </a:t>
            </a:r>
            <a:r>
              <a:rPr lang="en-US" dirty="0" smtClean="0">
                <a:solidFill>
                  <a:srgbClr val="FFFFFF"/>
                </a:solidFill>
              </a:rPr>
              <a:t>knowledge (a reduced amount)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Investigate with physical equipment, given data, or mental models</a:t>
            </a:r>
            <a:endParaRPr lang="en-US" dirty="0">
              <a:solidFill>
                <a:srgbClr val="FFFFFF"/>
              </a:solidFill>
            </a:endParaRPr>
          </a:p>
          <a:p>
            <a:r>
              <a:rPr lang="en-US" dirty="0"/>
              <a:t>Establish habits of </a:t>
            </a:r>
            <a:r>
              <a:rPr lang="en-US" dirty="0">
                <a:solidFill>
                  <a:srgbClr val="66FF99"/>
                </a:solidFill>
              </a:rPr>
              <a:t>deliberate </a:t>
            </a:r>
            <a:r>
              <a:rPr lang="en-US" dirty="0" smtClean="0">
                <a:solidFill>
                  <a:srgbClr val="66FF99"/>
                </a:solidFill>
              </a:rPr>
              <a:t>practice: </a:t>
            </a:r>
            <a:r>
              <a:rPr lang="en-US" dirty="0" smtClean="0"/>
              <a:t>how to use new ideas, build skills</a:t>
            </a:r>
            <a:endParaRPr lang="en-US" dirty="0">
              <a:solidFill>
                <a:srgbClr val="66FF99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F6DB3C"/>
                </a:solidFill>
              </a:rPr>
              <a:t>Home </a:t>
            </a:r>
            <a:r>
              <a:rPr lang="en-US" dirty="0">
                <a:solidFill>
                  <a:srgbClr val="F6DB3C"/>
                </a:solidFill>
              </a:rPr>
              <a:t>Time</a:t>
            </a:r>
          </a:p>
          <a:p>
            <a:r>
              <a:rPr lang="en-US" dirty="0"/>
              <a:t>Continue deliberate practice</a:t>
            </a:r>
          </a:p>
          <a:p>
            <a:r>
              <a:rPr lang="en-US" dirty="0"/>
              <a:t>Information acquisition </a:t>
            </a:r>
          </a:p>
          <a:p>
            <a:pPr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8192652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The Challenges of Learning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Our teaching </a:t>
            </a:r>
            <a:r>
              <a:rPr lang="en-US" dirty="0"/>
              <a:t>revolution </a:t>
            </a:r>
            <a:r>
              <a:rPr lang="en-US" dirty="0" smtClean="0"/>
              <a:t>is guided </a:t>
            </a:r>
            <a:r>
              <a:rPr lang="en-US" dirty="0"/>
              <a:t>by results from cognitive psychology and neuroscience.</a:t>
            </a:r>
          </a:p>
        </p:txBody>
      </p:sp>
    </p:spTree>
    <p:extLst>
      <p:ext uri="{BB962C8B-B14F-4D97-AF65-F5344CB8AC3E}">
        <p14:creationId xmlns:p14="http://schemas.microsoft.com/office/powerpoint/2010/main" val="1988072847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ctl.iupui.edu/media/7b229645-ef0c-4ad6-8726-9b0193c61f9a/332763955/CTLContent/Events/WinterLectureSeries/Image/cWiemanBG.jpg"/>
          <p:cNvPicPr>
            <a:picLocks noChangeAspect="1" noChangeArrowheads="1"/>
          </p:cNvPicPr>
          <p:nvPr/>
        </p:nvPicPr>
        <p:blipFill>
          <a:blip r:embed="rId3" cstate="print"/>
          <a:srcRect l="8769" b="12627"/>
          <a:stretch>
            <a:fillRect/>
          </a:stretch>
        </p:blipFill>
        <p:spPr bwMode="auto">
          <a:xfrm>
            <a:off x="0" y="1022216"/>
            <a:ext cx="9163064" cy="583578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Reminder: Our Revolutionary Goal</a:t>
            </a:r>
            <a:endParaRPr lang="en-US" sz="4000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4012443" y="1160058"/>
            <a:ext cx="5131558" cy="4763069"/>
          </a:xfrm>
          <a:prstGeom prst="roundRect">
            <a:avLst/>
          </a:prstGeom>
          <a:solidFill>
            <a:srgbClr val="000000">
              <a:alpha val="4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128448" y="1286296"/>
            <a:ext cx="5015552" cy="4718719"/>
          </a:xfrm>
        </p:spPr>
        <p:txBody>
          <a:bodyPr/>
          <a:lstStyle/>
          <a:p>
            <a:pPr marL="0" indent="0" algn="ctr">
              <a:buNone/>
            </a:pPr>
            <a:r>
              <a:rPr lang="en-US" sz="3200" dirty="0" smtClean="0"/>
              <a:t>“to maximize the extent to which the learners develop expertise in the relevant subject, where expertise is defined by </a:t>
            </a:r>
            <a:r>
              <a:rPr lang="en-US" sz="3200" dirty="0" smtClean="0">
                <a:solidFill>
                  <a:srgbClr val="F6DB3C"/>
                </a:solidFill>
              </a:rPr>
              <a:t>what scientists and engineers do</a:t>
            </a:r>
            <a:r>
              <a:rPr lang="en-US" sz="3200" dirty="0" smtClean="0"/>
              <a:t>.”</a:t>
            </a:r>
          </a:p>
          <a:p>
            <a:pPr algn="ctr">
              <a:buNone/>
            </a:pPr>
            <a:r>
              <a:rPr lang="en-US" i="1" dirty="0" smtClean="0"/>
              <a:t>Carl </a:t>
            </a:r>
            <a:r>
              <a:rPr lang="en-US" i="1" dirty="0" err="1" smtClean="0"/>
              <a:t>Wieman</a:t>
            </a:r>
            <a:r>
              <a:rPr lang="en-US" i="1" dirty="0" smtClean="0"/>
              <a:t>, </a:t>
            </a:r>
          </a:p>
          <a:p>
            <a:pPr algn="ctr">
              <a:buNone/>
            </a:pPr>
            <a:r>
              <a:rPr lang="en-US" i="1" dirty="0" smtClean="0"/>
              <a:t>Physics Nobel laureate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125741418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Developing Expertise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Experts possess large body of subject-specific content knowledge.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Students need to develop this.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But …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83315259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Eric Mazur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59396" name="Picture 2" descr="http://insideiim.com/wp-content/uploads/2012/11/eric_mazur.jpg"/>
          <p:cNvPicPr>
            <a:picLocks noChangeAspect="1" noChangeArrowheads="1"/>
          </p:cNvPicPr>
          <p:nvPr/>
        </p:nvPicPr>
        <p:blipFill>
          <a:blip r:embed="rId3" cstate="print"/>
          <a:srcRect l="6711" r="5750" b="20857"/>
          <a:stretch>
            <a:fillRect/>
          </a:stretch>
        </p:blipFill>
        <p:spPr bwMode="auto">
          <a:xfrm>
            <a:off x="0" y="1008063"/>
            <a:ext cx="9144000" cy="584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7938"/>
            <a:ext cx="8229600" cy="1143000"/>
          </a:xfrm>
          <a:noFill/>
        </p:spPr>
        <p:txBody>
          <a:bodyPr/>
          <a:lstStyle/>
          <a:p>
            <a:r>
              <a:rPr lang="en-US" smtClean="0">
                <a:effectLst/>
              </a:rPr>
              <a:t>Mazur’s Discovery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1323975"/>
            <a:ext cx="8001000" cy="1143000"/>
          </a:xfrm>
        </p:spPr>
        <p:txBody>
          <a:bodyPr/>
          <a:lstStyle/>
          <a:p>
            <a:pPr indent="0" algn="ctr">
              <a:buFont typeface="Wingdings" pitchFamily="2" charset="2"/>
              <a:buNone/>
              <a:defRPr/>
            </a:pPr>
            <a:r>
              <a:rPr lang="en-US" b="1" dirty="0"/>
              <a:t>Students can solve "difficult" algorithmic problems relatively easily</a:t>
            </a: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304800" y="2574925"/>
            <a:ext cx="3276600" cy="2678113"/>
          </a:xfrm>
          <a:prstGeom prst="rect">
            <a:avLst/>
          </a:prstGeom>
          <a:solidFill>
            <a:schemeClr val="tx1"/>
          </a:solidFill>
          <a:ln w="38100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chemeClr val="bg2"/>
                </a:solidFill>
              </a:rPr>
              <a:t>Find the current</a:t>
            </a:r>
          </a:p>
          <a:p>
            <a:r>
              <a:rPr lang="en-US" sz="2800" b="1">
                <a:solidFill>
                  <a:schemeClr val="bg2"/>
                </a:solidFill>
              </a:rPr>
              <a:t>through the 2 ohm resistor and the potential difference between point a and b.</a:t>
            </a:r>
          </a:p>
        </p:txBody>
      </p:sp>
      <p:pic>
        <p:nvPicPr>
          <p:cNvPr id="59399" name="Picture 7"/>
          <p:cNvPicPr>
            <a:picLocks noChangeAspect="1" noChangeArrowheads="1"/>
          </p:cNvPicPr>
          <p:nvPr/>
        </p:nvPicPr>
        <p:blipFill>
          <a:blip r:embed="rId3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3962400" y="2581275"/>
            <a:ext cx="4419600" cy="3397250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381000" y="5495925"/>
            <a:ext cx="2038350" cy="5238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Average =</a:t>
            </a:r>
          </a:p>
        </p:txBody>
      </p:sp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2362200" y="5324475"/>
            <a:ext cx="15049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5400" b="1" dirty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75%</a:t>
            </a: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6067425" y="3819525"/>
            <a:ext cx="1076325" cy="990600"/>
          </a:xfrm>
          <a:prstGeom prst="ellips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4638675" y="3629025"/>
            <a:ext cx="3743325" cy="1525588"/>
            <a:chOff x="4638675" y="3629025"/>
            <a:chExt cx="3743325" cy="1525588"/>
          </a:xfrm>
        </p:grpSpPr>
        <p:sp>
          <p:nvSpPr>
            <p:cNvPr id="60426" name="Oval 8"/>
            <p:cNvSpPr>
              <a:spLocks noChangeArrowheads="1"/>
            </p:cNvSpPr>
            <p:nvPr/>
          </p:nvSpPr>
          <p:spPr bwMode="auto">
            <a:xfrm>
              <a:off x="4638675" y="4238625"/>
              <a:ext cx="581025" cy="590550"/>
            </a:xfrm>
            <a:prstGeom prst="ellipse">
              <a:avLst/>
            </a:prstGeom>
            <a:noFill/>
            <a:ln w="57150" algn="ctr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427" name="Oval 9"/>
            <p:cNvSpPr>
              <a:spLocks noChangeArrowheads="1"/>
            </p:cNvSpPr>
            <p:nvPr/>
          </p:nvSpPr>
          <p:spPr bwMode="auto">
            <a:xfrm>
              <a:off x="7800975" y="3629025"/>
              <a:ext cx="581025" cy="590550"/>
            </a:xfrm>
            <a:prstGeom prst="ellipse">
              <a:avLst/>
            </a:prstGeom>
            <a:noFill/>
            <a:ln w="57150" algn="ctr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428" name="Freeform 10"/>
            <p:cNvSpPr>
              <a:spLocks/>
            </p:cNvSpPr>
            <p:nvPr/>
          </p:nvSpPr>
          <p:spPr bwMode="auto">
            <a:xfrm>
              <a:off x="5191125" y="4181475"/>
              <a:ext cx="2752725" cy="973138"/>
            </a:xfrm>
            <a:custGeom>
              <a:avLst/>
              <a:gdLst>
                <a:gd name="T0" fmla="*/ 0 w 2752725"/>
                <a:gd name="T1" fmla="*/ 466725 h 973138"/>
                <a:gd name="T2" fmla="*/ 1343044 w 2752725"/>
                <a:gd name="T3" fmla="*/ 895350 h 973138"/>
                <a:gd name="T4" fmla="*/ 2752725 w 2752725"/>
                <a:gd name="T5" fmla="*/ 0 h 973138"/>
                <a:gd name="T6" fmla="*/ 0 60000 65536"/>
                <a:gd name="T7" fmla="*/ 0 60000 65536"/>
                <a:gd name="T8" fmla="*/ 0 60000 65536"/>
                <a:gd name="T9" fmla="*/ 0 w 2752725"/>
                <a:gd name="T10" fmla="*/ 0 h 973138"/>
                <a:gd name="T11" fmla="*/ 2752725 w 2752725"/>
                <a:gd name="T12" fmla="*/ 973138 h 97313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52725" h="973138">
                  <a:moveTo>
                    <a:pt x="0" y="466725"/>
                  </a:moveTo>
                  <a:cubicBezTo>
                    <a:pt x="442119" y="719931"/>
                    <a:pt x="884238" y="973138"/>
                    <a:pt x="1343025" y="895350"/>
                  </a:cubicBezTo>
                  <a:cubicBezTo>
                    <a:pt x="1801813" y="817563"/>
                    <a:pt x="2277269" y="408781"/>
                    <a:pt x="2752725" y="0"/>
                  </a:cubicBezTo>
                </a:path>
              </a:pathLst>
            </a:custGeom>
            <a:noFill/>
            <a:ln w="571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/>
      <p:bldP spid="59397" grpId="0" animBg="1"/>
      <p:bldP spid="59400" grpId="0"/>
      <p:bldP spid="59401" grpId="0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Plan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dirty="0" smtClean="0">
                <a:solidFill>
                  <a:srgbClr val="F6DB3C"/>
                </a:solidFill>
              </a:rPr>
              <a:t>Workshop (morning): </a:t>
            </a:r>
          </a:p>
          <a:p>
            <a:pPr marL="0" indent="0" algn="ctr">
              <a:buNone/>
            </a:pPr>
            <a:r>
              <a:rPr lang="en-US" sz="3600" dirty="0" smtClean="0"/>
              <a:t>Inquiry in Science</a:t>
            </a:r>
          </a:p>
          <a:p>
            <a:pPr marL="0" indent="0" algn="ctr">
              <a:buNone/>
            </a:pPr>
            <a:endParaRPr lang="en-US" sz="3600" dirty="0">
              <a:solidFill>
                <a:srgbClr val="F6DB3C"/>
              </a:solidFill>
            </a:endParaRPr>
          </a:p>
          <a:p>
            <a:pPr marL="0" indent="0" algn="ctr">
              <a:buNone/>
            </a:pPr>
            <a:r>
              <a:rPr lang="en-US" sz="3600" dirty="0" smtClean="0">
                <a:solidFill>
                  <a:srgbClr val="F6DB3C"/>
                </a:solidFill>
              </a:rPr>
              <a:t>Discussion (morning):</a:t>
            </a:r>
          </a:p>
          <a:p>
            <a:pPr marL="0" indent="0" algn="ctr">
              <a:buNone/>
            </a:pPr>
            <a:r>
              <a:rPr lang="en-US" sz="3600" dirty="0" smtClean="0"/>
              <a:t>Challenges of Inquiry</a:t>
            </a:r>
          </a:p>
          <a:p>
            <a:pPr marL="0" indent="0" algn="ctr">
              <a:buNone/>
            </a:pPr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2097900083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7938"/>
            <a:ext cx="8229600" cy="1143000"/>
          </a:xfrm>
          <a:noFill/>
        </p:spPr>
        <p:txBody>
          <a:bodyPr/>
          <a:lstStyle/>
          <a:p>
            <a:r>
              <a:rPr lang="en-US" smtClean="0">
                <a:effectLst/>
              </a:rPr>
              <a:t>Mazur’s Discovery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3" y="5476875"/>
            <a:ext cx="8936037" cy="1143000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6DB3C"/>
                </a:solidFill>
              </a:rPr>
              <a:t>Discovery: </a:t>
            </a:r>
            <a:r>
              <a:rPr lang="en-US" sz="2800" b="1" dirty="0" smtClean="0"/>
              <a:t>When the numbers disappear, students have little understanding to fall back on</a:t>
            </a:r>
          </a:p>
        </p:txBody>
      </p:sp>
      <p:pic>
        <p:nvPicPr>
          <p:cNvPr id="64516" name="Picture 4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3914775" y="1371600"/>
            <a:ext cx="5083175" cy="2952750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304800" y="1362075"/>
            <a:ext cx="3476625" cy="2308324"/>
          </a:xfrm>
          <a:prstGeom prst="rect">
            <a:avLst/>
          </a:prstGeom>
          <a:solidFill>
            <a:schemeClr val="tx1"/>
          </a:solidFill>
          <a:ln w="38100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 smtClean="0">
                <a:solidFill>
                  <a:schemeClr val="bg2"/>
                </a:solidFill>
              </a:rPr>
              <a:t>When </a:t>
            </a:r>
            <a:r>
              <a:rPr lang="en-US" sz="2400" b="1" dirty="0">
                <a:solidFill>
                  <a:schemeClr val="bg2"/>
                </a:solidFill>
              </a:rPr>
              <a:t>the switch is </a:t>
            </a:r>
            <a:r>
              <a:rPr lang="en-US" sz="2400" b="1" dirty="0" smtClean="0">
                <a:solidFill>
                  <a:schemeClr val="bg2"/>
                </a:solidFill>
              </a:rPr>
              <a:t>closed, what happens to:</a:t>
            </a:r>
            <a:endParaRPr lang="en-US" sz="2400" b="1" dirty="0">
              <a:solidFill>
                <a:schemeClr val="bg2"/>
              </a:solidFill>
            </a:endParaRPr>
          </a:p>
          <a:p>
            <a:r>
              <a:rPr lang="en-US" sz="2400" b="1" dirty="0">
                <a:solidFill>
                  <a:schemeClr val="bg2"/>
                </a:solidFill>
              </a:rPr>
              <a:t>• the current through the battery</a:t>
            </a:r>
          </a:p>
          <a:p>
            <a:r>
              <a:rPr lang="en-US" sz="2400" b="1" dirty="0">
                <a:solidFill>
                  <a:schemeClr val="bg2"/>
                </a:solidFill>
              </a:rPr>
              <a:t>• the brightness of the bulbs</a:t>
            </a: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61913" y="4829175"/>
            <a:ext cx="2062162" cy="5238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F6DB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Average =</a:t>
            </a: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2113486" y="4298845"/>
            <a:ext cx="234791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40%</a:t>
            </a: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7029450" y="1514475"/>
            <a:ext cx="1828800" cy="2695575"/>
          </a:xfrm>
          <a:custGeom>
            <a:avLst/>
            <a:gdLst>
              <a:gd name="T0" fmla="*/ 781704 w 1581150"/>
              <a:gd name="T1" fmla="*/ 1818985 h 2390775"/>
              <a:gd name="T2" fmla="*/ 1661133 w 1581150"/>
              <a:gd name="T3" fmla="*/ 3832854 h 2390775"/>
              <a:gd name="T4" fmla="*/ 8501061 w 1581150"/>
              <a:gd name="T5" fmla="*/ 7730683 h 2390775"/>
              <a:gd name="T6" fmla="*/ 7426236 w 1581150"/>
              <a:gd name="T7" fmla="*/ 12018264 h 2390775"/>
              <a:gd name="T8" fmla="*/ 0 w 1581150"/>
              <a:gd name="T9" fmla="*/ 15786119 h 2390775"/>
              <a:gd name="T10" fmla="*/ 15927302 w 1581150"/>
              <a:gd name="T11" fmla="*/ 16305820 h 2390775"/>
              <a:gd name="T12" fmla="*/ 16220409 w 1581150"/>
              <a:gd name="T13" fmla="*/ 0 h 2390775"/>
              <a:gd name="T14" fmla="*/ 781704 w 1581150"/>
              <a:gd name="T15" fmla="*/ 1818985 h 239077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81150"/>
              <a:gd name="T25" fmla="*/ 0 h 2390775"/>
              <a:gd name="T26" fmla="*/ 1581150 w 1581150"/>
              <a:gd name="T27" fmla="*/ 2390775 h 239077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81150" h="2390775">
                <a:moveTo>
                  <a:pt x="76200" y="266700"/>
                </a:moveTo>
                <a:lnTo>
                  <a:pt x="161925" y="561975"/>
                </a:lnTo>
                <a:lnTo>
                  <a:pt x="828675" y="1133475"/>
                </a:lnTo>
                <a:lnTo>
                  <a:pt x="723900" y="1762125"/>
                </a:lnTo>
                <a:lnTo>
                  <a:pt x="0" y="2314575"/>
                </a:lnTo>
                <a:lnTo>
                  <a:pt x="1552575" y="2390775"/>
                </a:lnTo>
                <a:lnTo>
                  <a:pt x="1581150" y="0"/>
                </a:lnTo>
                <a:lnTo>
                  <a:pt x="76200" y="266700"/>
                </a:lnTo>
                <a:close/>
              </a:path>
            </a:pathLst>
          </a:cu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6829425" y="2495550"/>
            <a:ext cx="1047750" cy="942975"/>
          </a:xfrm>
          <a:prstGeom prst="ellips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/>
      <p:bldP spid="64517" grpId="0" animBg="1"/>
      <p:bldP spid="64518" grpId="0"/>
      <p:bldP spid="64519" grpId="0"/>
      <p:bldP spid="9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-2334126" y="1505810"/>
            <a:ext cx="15304168" cy="5581403"/>
            <a:chOff x="-2334126" y="1505810"/>
            <a:chExt cx="15304168" cy="5581403"/>
          </a:xfrm>
        </p:grpSpPr>
        <p:sp>
          <p:nvSpPr>
            <p:cNvPr id="4" name="Oval 3"/>
            <p:cNvSpPr/>
            <p:nvPr/>
          </p:nvSpPr>
          <p:spPr bwMode="auto">
            <a:xfrm>
              <a:off x="-2334126" y="1505810"/>
              <a:ext cx="15304168" cy="5581403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70000">
                  <a:schemeClr val="bg1">
                    <a:lumMod val="99000"/>
                    <a:alpha val="6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4214095" y="2541603"/>
              <a:ext cx="4688230" cy="4080399"/>
              <a:chOff x="4214095" y="2541603"/>
              <a:chExt cx="4688230" cy="4080399"/>
            </a:xfrm>
          </p:grpSpPr>
          <p:pic>
            <p:nvPicPr>
              <p:cNvPr id="20" name="Picture 19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089" t="6131" r="30958" b="37689"/>
              <a:stretch/>
            </p:blipFill>
            <p:spPr>
              <a:xfrm>
                <a:off x="5498275" y="3082230"/>
                <a:ext cx="2360531" cy="3539772"/>
              </a:xfrm>
              <a:prstGeom prst="rect">
                <a:avLst/>
              </a:prstGeom>
            </p:spPr>
          </p:pic>
          <p:sp>
            <p:nvSpPr>
              <p:cNvPr id="24" name="Chord 23"/>
              <p:cNvSpPr/>
              <p:nvPr/>
            </p:nvSpPr>
            <p:spPr bwMode="auto">
              <a:xfrm rot="5568373">
                <a:off x="6005666" y="3285614"/>
                <a:ext cx="1213137" cy="1274343"/>
              </a:xfrm>
              <a:prstGeom prst="chord">
                <a:avLst>
                  <a:gd name="adj1" fmla="val 4539896"/>
                  <a:gd name="adj2" fmla="val 16200000"/>
                </a:avLst>
              </a:prstGeom>
              <a:solidFill>
                <a:srgbClr val="000000">
                  <a:alpha val="43922"/>
                </a:srgbClr>
              </a:solidFill>
              <a:ln w="571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ln w="38100">
                    <a:solidFill>
                      <a:srgbClr val="000000"/>
                    </a:solidFill>
                  </a:ln>
                </a:endParaRPr>
              </a:p>
            </p:txBody>
          </p:sp>
          <p:sp>
            <p:nvSpPr>
              <p:cNvPr id="62476" name="TextBox 15"/>
              <p:cNvSpPr txBox="1">
                <a:spLocks noChangeArrowheads="1"/>
              </p:cNvSpPr>
              <p:nvPr/>
            </p:nvSpPr>
            <p:spPr bwMode="auto">
              <a:xfrm>
                <a:off x="4214095" y="2541603"/>
                <a:ext cx="4688230" cy="954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High Concentration</a:t>
                </a:r>
              </a:p>
              <a:p>
                <a:pPr algn="ctr"/>
                <a:r>
                  <a:rPr lang="en-US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Science Understanding</a:t>
                </a:r>
                <a:endParaRPr lang="en-US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21" name="Content Placeholder 5" descr="DSCN0021.jpg"/>
          <p:cNvPicPr>
            <a:picLocks noGrp="1"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48" t="33620" r="46544" b="30523"/>
          <a:stretch/>
        </p:blipFill>
        <p:spPr bwMode="auto">
          <a:xfrm>
            <a:off x="480688" y="3144183"/>
            <a:ext cx="2382156" cy="39192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Typical Instruction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4188" y="1165225"/>
            <a:ext cx="8229600" cy="1328738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en-US" b="1" dirty="0" smtClean="0"/>
              <a:t>OK for transmission of information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6DB3C"/>
                </a:solidFill>
              </a:rPr>
              <a:t>Poor</a:t>
            </a:r>
            <a:r>
              <a:rPr lang="en-US" b="1" dirty="0" smtClean="0"/>
              <a:t> for transmission of understanding </a:t>
            </a:r>
          </a:p>
        </p:txBody>
      </p:sp>
      <p:sp>
        <p:nvSpPr>
          <p:cNvPr id="10251" name="TextBox 17"/>
          <p:cNvSpPr txBox="1">
            <a:spLocks noChangeArrowheads="1"/>
          </p:cNvSpPr>
          <p:nvPr/>
        </p:nvSpPr>
        <p:spPr bwMode="auto">
          <a:xfrm>
            <a:off x="177800" y="2620963"/>
            <a:ext cx="34004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Typical Student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32156" y="3267075"/>
            <a:ext cx="4281038" cy="2528506"/>
            <a:chOff x="632156" y="3267075"/>
            <a:chExt cx="4281038" cy="2528506"/>
          </a:xfrm>
        </p:grpSpPr>
        <p:grpSp>
          <p:nvGrpSpPr>
            <p:cNvPr id="9" name="Group 27"/>
            <p:cNvGrpSpPr>
              <a:grpSpLocks/>
            </p:cNvGrpSpPr>
            <p:nvPr/>
          </p:nvGrpSpPr>
          <p:grpSpPr bwMode="auto">
            <a:xfrm>
              <a:off x="632156" y="3267075"/>
              <a:ext cx="2056452" cy="1658937"/>
              <a:chOff x="317476" y="3543407"/>
              <a:chExt cx="1755437" cy="1382549"/>
            </a:xfrm>
          </p:grpSpPr>
          <p:sp>
            <p:nvSpPr>
              <p:cNvPr id="26" name="Chord 25"/>
              <p:cNvSpPr/>
              <p:nvPr/>
            </p:nvSpPr>
            <p:spPr bwMode="auto">
              <a:xfrm rot="5568373">
                <a:off x="513638" y="3471095"/>
                <a:ext cx="1382549" cy="1527174"/>
              </a:xfrm>
              <a:prstGeom prst="chord">
                <a:avLst>
                  <a:gd name="adj1" fmla="val 4539896"/>
                  <a:gd name="adj2" fmla="val 16200000"/>
                </a:avLst>
              </a:prstGeom>
              <a:solidFill>
                <a:srgbClr val="000000">
                  <a:alpha val="43922"/>
                </a:srgbClr>
              </a:solidFill>
              <a:ln w="571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ln w="38100">
                    <a:solidFill>
                      <a:srgbClr val="000000"/>
                    </a:solidFill>
                  </a:ln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317476" y="3718269"/>
                <a:ext cx="1755437" cy="5386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b="1" dirty="0" smtClean="0">
                    <a:solidFill>
                      <a:srgbClr val="F6DB3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Low Concentration</a:t>
                </a:r>
                <a:endParaRPr lang="en-US" b="1" dirty="0">
                  <a:solidFill>
                    <a:srgbClr val="F6DB3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2497541" y="4872251"/>
              <a:ext cx="241565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Semipermeable</a:t>
              </a:r>
            </a:p>
            <a:p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(Barely-permeable?) Membrane</a:t>
              </a:r>
              <a:endParaRPr lang="en-C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2" name="Straight Arrow Connector 11"/>
            <p:cNvCxnSpPr/>
            <p:nvPr/>
          </p:nvCxnSpPr>
          <p:spPr bwMode="auto">
            <a:xfrm flipH="1" flipV="1">
              <a:off x="2605828" y="4197720"/>
              <a:ext cx="576759" cy="721730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025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Best Lesson Ever</a:t>
            </a:r>
            <a:endParaRPr lang="en-US" dirty="0"/>
          </a:p>
        </p:txBody>
      </p:sp>
      <p:pic>
        <p:nvPicPr>
          <p:cNvPr id="66562" name="Picture 2" descr="http://rlv.zcache.com/daffy_duck_with_a_great_idea_posters-r0e50dc907813443b98f7ed05755ace1e_geub_400.jpg"/>
          <p:cNvPicPr>
            <a:picLocks noChangeAspect="1" noChangeArrowheads="1"/>
          </p:cNvPicPr>
          <p:nvPr/>
        </p:nvPicPr>
        <p:blipFill>
          <a:blip r:embed="rId2" cstate="print"/>
          <a:srcRect l="15543" t="9000" r="14708" b="9250"/>
          <a:stretch>
            <a:fillRect/>
          </a:stretch>
        </p:blipFill>
        <p:spPr bwMode="auto">
          <a:xfrm>
            <a:off x="0" y="1036638"/>
            <a:ext cx="2979738" cy="355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4" descr="http://25.media.tumblr.com/tumblr_luzev79oFK1qbycdbo1_400.jpg"/>
          <p:cNvPicPr>
            <a:picLocks noChangeAspect="1" noChangeArrowheads="1"/>
          </p:cNvPicPr>
          <p:nvPr/>
        </p:nvPicPr>
        <p:blipFill>
          <a:blip r:embed="rId3" cstate="print"/>
          <a:srcRect l="10269" t="21512" r="6253" b="16280"/>
          <a:stretch>
            <a:fillRect/>
          </a:stretch>
        </p:blipFill>
        <p:spPr bwMode="auto">
          <a:xfrm>
            <a:off x="5948363" y="1036638"/>
            <a:ext cx="3195637" cy="354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6" name="Picture 6" descr="http://www.mobilecommercedaily.com/wp-content/uploads/2012/01/ikea3_opt.png"/>
          <p:cNvPicPr>
            <a:picLocks noChangeAspect="1" noChangeArrowheads="1"/>
          </p:cNvPicPr>
          <p:nvPr/>
        </p:nvPicPr>
        <p:blipFill>
          <a:blip r:embed="rId4" cstate="print"/>
          <a:srcRect t="13499" r="5458" b="12666"/>
          <a:stretch>
            <a:fillRect/>
          </a:stretch>
        </p:blipFill>
        <p:spPr bwMode="auto">
          <a:xfrm>
            <a:off x="2967038" y="1036638"/>
            <a:ext cx="2981325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>
            <a:cxnSpLocks noChangeShapeType="1"/>
          </p:cNvCxnSpPr>
          <p:nvPr/>
        </p:nvCxnSpPr>
        <p:spPr bwMode="auto">
          <a:xfrm>
            <a:off x="2647950" y="2682875"/>
            <a:ext cx="619125" cy="0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8" name="Straight Arrow Connector 7"/>
          <p:cNvCxnSpPr>
            <a:cxnSpLocks noChangeShapeType="1"/>
          </p:cNvCxnSpPr>
          <p:nvPr/>
        </p:nvCxnSpPr>
        <p:spPr bwMode="auto">
          <a:xfrm>
            <a:off x="5600700" y="2701925"/>
            <a:ext cx="619125" cy="0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round/>
            <a:headEnd/>
            <a:tailEnd type="arrow" w="med" len="med"/>
          </a:ln>
        </p:spPr>
      </p:cxnSp>
      <p:pic>
        <p:nvPicPr>
          <p:cNvPr id="66569" name="Picture 9" descr="C:\Documents and Settings\Chris\My Documents\Teaching\Presentations\OAPT 2013\highly_trained_monkeys-457337.jpg"/>
          <p:cNvPicPr>
            <a:picLocks noChangeAspect="1" noChangeArrowheads="1"/>
          </p:cNvPicPr>
          <p:nvPr/>
        </p:nvPicPr>
        <p:blipFill>
          <a:blip r:embed="rId5" cstate="print"/>
          <a:srcRect b="12366"/>
          <a:stretch>
            <a:fillRect/>
          </a:stretch>
        </p:blipFill>
        <p:spPr bwMode="auto">
          <a:xfrm>
            <a:off x="0" y="3887788"/>
            <a:ext cx="9144000" cy="297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64516" name="Picture 2" descr="http://images3.wikia.nocookie.net/__cb20060319035029/starwars/images/f/fa/Ds2destroyed.jpg"/>
          <p:cNvPicPr>
            <a:picLocks noChangeAspect="1" noChangeArrowheads="1"/>
          </p:cNvPicPr>
          <p:nvPr/>
        </p:nvPicPr>
        <p:blipFill>
          <a:blip r:embed="rId2" cstate="print"/>
          <a:srcRect l="19530" r="19110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1"/>
          <p:cNvPicPr>
            <a:picLocks noChangeAspect="1" noChangeArrowheads="1"/>
          </p:cNvPicPr>
          <p:nvPr/>
        </p:nvPicPr>
        <p:blipFill>
          <a:blip r:embed="rId3" cstate="print"/>
          <a:srcRect l="6952" t="12743" r="5727" b="22832"/>
          <a:stretch>
            <a:fillRect/>
          </a:stretch>
        </p:blipFill>
        <p:spPr bwMode="auto">
          <a:xfrm>
            <a:off x="1219200" y="895350"/>
            <a:ext cx="6705600" cy="5962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9525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>
                <a:solidFill>
                  <a:srgbClr val="F6DB3C"/>
                </a:solidFill>
              </a:rPr>
              <a:t>Question: What’s Going on Upstairs?</a:t>
            </a: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Do Students Not Need?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More of the same:</a:t>
            </a:r>
          </a:p>
          <a:p>
            <a:pPr algn="ctr"/>
            <a:r>
              <a:rPr lang="en-US" dirty="0" smtClean="0"/>
              <a:t>Practice questions</a:t>
            </a:r>
          </a:p>
          <a:p>
            <a:pPr algn="ctr"/>
            <a:r>
              <a:rPr lang="en-US" dirty="0" smtClean="0"/>
              <a:t>Lab reports</a:t>
            </a:r>
          </a:p>
          <a:p>
            <a:pPr algn="ctr"/>
            <a:r>
              <a:rPr lang="en-US" dirty="0" smtClean="0"/>
              <a:t>Review lessons</a:t>
            </a:r>
            <a:endParaRPr lang="en-CA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92238"/>
            <a:ext cx="9144000" cy="546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Do Students Not Need?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677587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38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What Do Students Not Need?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23938"/>
            <a:ext cx="8229600" cy="5102225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en-US" dirty="0" smtClean="0"/>
              <a:t>More questions </a:t>
            </a:r>
            <a:r>
              <a:rPr lang="en-US" sz="4400" dirty="0" smtClean="0">
                <a:sym typeface="Symbol"/>
              </a:rPr>
              <a:t></a:t>
            </a:r>
            <a:r>
              <a:rPr lang="en-US" dirty="0" smtClean="0">
                <a:sym typeface="Symbol"/>
              </a:rPr>
              <a:t> greater understanding</a:t>
            </a:r>
            <a:endParaRPr lang="en-US" dirty="0"/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3588" y="1839913"/>
            <a:ext cx="7685087" cy="501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59307" y="1736725"/>
            <a:ext cx="8639033" cy="1920875"/>
          </a:xfrm>
        </p:spPr>
        <p:txBody>
          <a:bodyPr/>
          <a:lstStyle/>
          <a:p>
            <a:r>
              <a:rPr lang="en-US" sz="5400" dirty="0" smtClean="0"/>
              <a:t>Building Knowledge</a:t>
            </a:r>
            <a:endParaRPr lang="en-CA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sz="quarter" idx="1"/>
          </p:nvPr>
        </p:nvSpPr>
        <p:spPr>
          <a:xfrm>
            <a:off x="709685" y="3886200"/>
            <a:ext cx="7724632" cy="1752600"/>
          </a:xfrm>
        </p:spPr>
        <p:txBody>
          <a:bodyPr/>
          <a:lstStyle/>
          <a:p>
            <a:r>
              <a:rPr lang="en-US" dirty="0" smtClean="0"/>
              <a:t>Construction</a:t>
            </a:r>
          </a:p>
          <a:p>
            <a:pPr marL="0" indent="0">
              <a:buNone/>
            </a:pPr>
            <a:endParaRPr lang="en-US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48682692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Knowledge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Imagine we ask students the question: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What is the source of food for green plants?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What do you think they will say?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CEE3A"/>
                </a:solidFill>
              </a:rPr>
              <a:t>Jot down your ideas on a WB</a:t>
            </a:r>
          </a:p>
          <a:p>
            <a:pPr marL="0" indent="0" algn="ctr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805409908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Plan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dirty="0" smtClean="0">
                <a:solidFill>
                  <a:srgbClr val="F6DB3C"/>
                </a:solidFill>
              </a:rPr>
              <a:t>Planning (afternoon): </a:t>
            </a:r>
          </a:p>
          <a:p>
            <a:pPr marL="0" indent="0" algn="ctr">
              <a:buNone/>
            </a:pPr>
            <a:r>
              <a:rPr lang="en-US" sz="3600" dirty="0" smtClean="0"/>
              <a:t>Work in subject groups</a:t>
            </a:r>
          </a:p>
          <a:p>
            <a:pPr marL="0" indent="0" algn="ctr">
              <a:buNone/>
            </a:pPr>
            <a:r>
              <a:rPr lang="en-US" sz="3600" dirty="0" smtClean="0"/>
              <a:t>Design / incorporate inquiry activities</a:t>
            </a:r>
          </a:p>
          <a:p>
            <a:pPr marL="0" indent="0" algn="ctr">
              <a:buNone/>
            </a:pPr>
            <a:r>
              <a:rPr lang="en-US" sz="3600" dirty="0" smtClean="0"/>
              <a:t>Plan for future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75087380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Knowledge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soil </a:t>
            </a:r>
            <a:r>
              <a:rPr lang="en-US" dirty="0"/>
              <a:t>is the plants’ </a:t>
            </a:r>
            <a:r>
              <a:rPr lang="en-US" dirty="0" smtClean="0"/>
              <a:t>food</a:t>
            </a:r>
            <a:endParaRPr lang="en-US" dirty="0"/>
          </a:p>
          <a:p>
            <a:r>
              <a:rPr lang="en-US" dirty="0"/>
              <a:t>plants get their food from the roots and store it in the </a:t>
            </a:r>
            <a:r>
              <a:rPr lang="en-US" dirty="0" smtClean="0"/>
              <a:t>leaves</a:t>
            </a:r>
          </a:p>
          <a:p>
            <a:r>
              <a:rPr lang="en-US" dirty="0" smtClean="0"/>
              <a:t>chlorophyll is </a:t>
            </a:r>
            <a:r>
              <a:rPr lang="en-US" dirty="0"/>
              <a:t>the plants’ blood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sz="1800" dirty="0" smtClean="0">
              <a:solidFill>
                <a:srgbClr val="F6DB3C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F6DB3C"/>
                </a:solidFill>
              </a:rPr>
              <a:t>Where do these ideas come from?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400" dirty="0" smtClean="0"/>
              <a:t>Many </a:t>
            </a:r>
            <a:r>
              <a:rPr lang="en-US" sz="2400" dirty="0"/>
              <a:t>of the students in this study, </a:t>
            </a:r>
            <a:r>
              <a:rPr lang="en-US" sz="2400" dirty="0" smtClean="0"/>
              <a:t>especially those </a:t>
            </a:r>
            <a:r>
              <a:rPr lang="en-US" sz="2400" dirty="0"/>
              <a:t>in the higher grades, had already studied photosynthesis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r>
              <a:rPr lang="en-US" sz="2400" b="0" dirty="0"/>
              <a:t>(</a:t>
            </a:r>
            <a:r>
              <a:rPr lang="en-US" sz="2400" b="0" dirty="0" err="1"/>
              <a:t>Wandersee</a:t>
            </a:r>
            <a:r>
              <a:rPr lang="en-US" sz="2400" b="0" dirty="0"/>
              <a:t>, 1983</a:t>
            </a:r>
            <a:r>
              <a:rPr lang="en-US" sz="2400" b="0" dirty="0" smtClean="0"/>
              <a:t>)</a:t>
            </a:r>
            <a:endParaRPr lang="en-US" sz="2400" dirty="0" smtClean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47781740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Knowledge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knowledge is </a:t>
            </a:r>
            <a:r>
              <a:rPr lang="en-US" dirty="0" smtClean="0">
                <a:solidFill>
                  <a:srgbClr val="66FF99"/>
                </a:solidFill>
              </a:rPr>
              <a:t>constructed</a:t>
            </a:r>
            <a:r>
              <a:rPr lang="en-US" dirty="0" smtClean="0"/>
              <a:t> from existing knowledge</a:t>
            </a:r>
          </a:p>
          <a:p>
            <a:r>
              <a:rPr lang="en-US" dirty="0" smtClean="0"/>
              <a:t>We need to know what incomplete understandings</a:t>
            </a:r>
            <a:r>
              <a:rPr lang="en-US" dirty="0"/>
              <a:t>, the false beliefs, and the naive renditions of </a:t>
            </a:r>
            <a:r>
              <a:rPr lang="en-US" dirty="0" smtClean="0"/>
              <a:t>concepts students bring</a:t>
            </a:r>
          </a:p>
          <a:p>
            <a:r>
              <a:rPr lang="en-US" dirty="0" smtClean="0"/>
              <a:t>Lessons need to address these starting beliefs </a:t>
            </a:r>
            <a:r>
              <a:rPr lang="en-US" dirty="0" smtClean="0">
                <a:solidFill>
                  <a:srgbClr val="66FF99"/>
                </a:solidFill>
              </a:rPr>
              <a:t>directly</a:t>
            </a:r>
          </a:p>
          <a:p>
            <a:pPr marL="0" indent="0">
              <a:buNone/>
            </a:pPr>
            <a:endParaRPr lang="en-US" sz="1000" b="0" dirty="0"/>
          </a:p>
          <a:p>
            <a:pPr marL="0" indent="0">
              <a:buNone/>
            </a:pPr>
            <a:endParaRPr lang="en-CA" sz="1000" dirty="0"/>
          </a:p>
        </p:txBody>
      </p:sp>
    </p:spTree>
    <p:extLst>
      <p:ext uri="{BB962C8B-B14F-4D97-AF65-F5344CB8AC3E}">
        <p14:creationId xmlns:p14="http://schemas.microsoft.com/office/powerpoint/2010/main" val="1821056871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Knowledge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>
                <a:solidFill>
                  <a:srgbClr val="66FF99"/>
                </a:solidFill>
              </a:rPr>
              <a:t>The Construction Principle</a:t>
            </a:r>
          </a:p>
          <a:p>
            <a:pPr marL="0" indent="0" algn="ctr">
              <a:buNone/>
            </a:pPr>
            <a:r>
              <a:rPr lang="en-US" dirty="0"/>
              <a:t>Our students are not blank slates. They construct new knowledge based on their old. The knowledge and naïve understandings they bring into our classes </a:t>
            </a:r>
            <a:r>
              <a:rPr lang="en-US" dirty="0" smtClean="0"/>
              <a:t>affect how they make sense of new ideas.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8998541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64516" name="Picture 2" descr="http://images3.wikia.nocookie.net/__cb20060319035029/starwars/images/f/fa/Ds2destroyed.jpg"/>
          <p:cNvPicPr>
            <a:picLocks noChangeAspect="1" noChangeArrowheads="1"/>
          </p:cNvPicPr>
          <p:nvPr/>
        </p:nvPicPr>
        <p:blipFill>
          <a:blip r:embed="rId2" cstate="print"/>
          <a:srcRect l="19530" r="19110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09427" y="567560"/>
            <a:ext cx="29479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CEE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Lack of effort?</a:t>
            </a:r>
            <a:endParaRPr lang="en-CA" sz="5400" b="1" dirty="0">
              <a:solidFill>
                <a:srgbClr val="FCEE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3628" y="583326"/>
            <a:ext cx="49503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66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Poor Construction?</a:t>
            </a:r>
            <a:endParaRPr lang="en-CA" sz="5400" b="1" dirty="0">
              <a:solidFill>
                <a:srgbClr val="66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6064480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Building Knowledge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 smtClean="0"/>
              <a:t>Connections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41650600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Knowledge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8725"/>
            <a:ext cx="8686800" cy="5349495"/>
          </a:xfrm>
          <a:ln>
            <a:noFill/>
          </a:ln>
        </p:spPr>
        <p:txBody>
          <a:bodyPr/>
          <a:lstStyle/>
          <a:p>
            <a:r>
              <a:rPr lang="en-US" dirty="0" smtClean="0"/>
              <a:t>Consider a test question:</a:t>
            </a:r>
          </a:p>
          <a:p>
            <a:pPr marL="0" indent="0">
              <a:buNone/>
            </a:pPr>
            <a:r>
              <a:rPr lang="en-CA" sz="3000" dirty="0" smtClean="0"/>
              <a:t>Arteries:</a:t>
            </a:r>
          </a:p>
          <a:p>
            <a:pPr marL="0" indent="0">
              <a:buNone/>
            </a:pPr>
            <a:r>
              <a:rPr lang="en-US" sz="3000" dirty="0" smtClean="0"/>
              <a:t>(a) are more elastic than veins</a:t>
            </a:r>
          </a:p>
          <a:p>
            <a:pPr marL="0" indent="0">
              <a:buNone/>
            </a:pPr>
            <a:r>
              <a:rPr lang="en-US" sz="3000" dirty="0" smtClean="0"/>
              <a:t>(b) carry blood that is pumped from the heart</a:t>
            </a:r>
          </a:p>
          <a:p>
            <a:pPr marL="0" indent="0">
              <a:buNone/>
            </a:pPr>
            <a:r>
              <a:rPr lang="en-US" sz="3000" dirty="0" smtClean="0"/>
              <a:t>(c) are less elastic than veins</a:t>
            </a:r>
          </a:p>
          <a:p>
            <a:pPr marL="0" indent="0">
              <a:buNone/>
            </a:pPr>
            <a:r>
              <a:rPr lang="en-US" sz="3000" dirty="0" smtClean="0"/>
              <a:t>(d) both a and b</a:t>
            </a:r>
          </a:p>
          <a:p>
            <a:pPr marL="0" indent="0">
              <a:buNone/>
            </a:pPr>
            <a:r>
              <a:rPr lang="en-US" sz="3000" dirty="0" smtClean="0"/>
              <a:t>(e) both b and c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 algn="ctr">
              <a:buNone/>
            </a:pPr>
            <a:r>
              <a:rPr lang="en-US" sz="3000" dirty="0" smtClean="0">
                <a:solidFill>
                  <a:srgbClr val="FCEE3A"/>
                </a:solidFill>
              </a:rPr>
              <a:t>If you were teaching, how would you explain this to a student? Jot down points on WB.</a:t>
            </a:r>
          </a:p>
          <a:p>
            <a:pPr marL="0" indent="0">
              <a:buNone/>
            </a:pPr>
            <a:endParaRPr lang="en-US" dirty="0" smtClean="0"/>
          </a:p>
          <a:p>
            <a:endParaRPr lang="en-CA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204716" y="1760561"/>
            <a:ext cx="8748215" cy="3507475"/>
          </a:xfrm>
          <a:prstGeom prst="roundRect">
            <a:avLst/>
          </a:prstGeom>
          <a:noFill/>
          <a:ln w="76200" cap="flat" cmpd="sng" algn="ctr">
            <a:solidFill>
              <a:srgbClr val="FCEE3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815316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Knowledge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Experts: knowledge is organized around concepts which </a:t>
            </a:r>
            <a:r>
              <a:rPr lang="en-US" dirty="0" smtClean="0"/>
              <a:t>facilitate </a:t>
            </a:r>
            <a:r>
              <a:rPr lang="en-US" dirty="0"/>
              <a:t>application and </a:t>
            </a:r>
            <a:r>
              <a:rPr lang="en-US" dirty="0" smtClean="0">
                <a:solidFill>
                  <a:srgbClr val="66FF99"/>
                </a:solidFill>
              </a:rPr>
              <a:t>transfer</a:t>
            </a:r>
          </a:p>
          <a:p>
            <a:r>
              <a:rPr lang="en-US" sz="2400" dirty="0" smtClean="0"/>
              <a:t>blood </a:t>
            </a:r>
            <a:r>
              <a:rPr lang="en-US" sz="2400" dirty="0"/>
              <a:t>pumped from </a:t>
            </a:r>
            <a:r>
              <a:rPr lang="en-US" sz="2400" dirty="0" smtClean="0"/>
              <a:t>the heart </a:t>
            </a:r>
            <a:r>
              <a:rPr lang="en-US" sz="2400" dirty="0"/>
              <a:t>exits in spurts </a:t>
            </a:r>
            <a:endParaRPr lang="en-US" sz="2400" dirty="0" smtClean="0"/>
          </a:p>
          <a:p>
            <a:r>
              <a:rPr lang="en-US" sz="2400" dirty="0" smtClean="0"/>
              <a:t>elasticity </a:t>
            </a:r>
            <a:r>
              <a:rPr lang="en-US" sz="2400" dirty="0"/>
              <a:t>of the arteries helps </a:t>
            </a:r>
            <a:r>
              <a:rPr lang="en-US" sz="2400" dirty="0" smtClean="0"/>
              <a:t>accommodate pressure changes</a:t>
            </a:r>
          </a:p>
          <a:p>
            <a:r>
              <a:rPr lang="en-US" sz="2400" dirty="0" smtClean="0"/>
              <a:t>blood </a:t>
            </a:r>
            <a:r>
              <a:rPr lang="en-US" sz="2400" dirty="0"/>
              <a:t>from the heart needs to </a:t>
            </a:r>
            <a:r>
              <a:rPr lang="en-US" sz="2400" dirty="0" smtClean="0"/>
              <a:t>move upward </a:t>
            </a:r>
            <a:r>
              <a:rPr lang="en-US" sz="2400" dirty="0"/>
              <a:t>(to the brain) as well as </a:t>
            </a:r>
            <a:r>
              <a:rPr lang="en-US" sz="2400" dirty="0" smtClean="0"/>
              <a:t>downward</a:t>
            </a:r>
          </a:p>
          <a:p>
            <a:r>
              <a:rPr lang="en-US" sz="2400" dirty="0" smtClean="0"/>
              <a:t>elasticity </a:t>
            </a:r>
            <a:r>
              <a:rPr lang="en-US" sz="2400" dirty="0"/>
              <a:t>of </a:t>
            </a:r>
            <a:r>
              <a:rPr lang="en-US" sz="2400" dirty="0" smtClean="0"/>
              <a:t>an artery </a:t>
            </a:r>
            <a:r>
              <a:rPr lang="en-US" sz="2400" dirty="0"/>
              <a:t>permits it to function as a one-way </a:t>
            </a:r>
            <a:r>
              <a:rPr lang="en-US" sz="2400" dirty="0" smtClean="0"/>
              <a:t>valve</a:t>
            </a:r>
          </a:p>
        </p:txBody>
      </p:sp>
    </p:spTree>
    <p:extLst>
      <p:ext uri="{BB962C8B-B14F-4D97-AF65-F5344CB8AC3E}">
        <p14:creationId xmlns:p14="http://schemas.microsoft.com/office/powerpoint/2010/main" val="4164259781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Knowledge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sz="2400" dirty="0"/>
              <a:t>Arteries:</a:t>
            </a:r>
          </a:p>
          <a:p>
            <a:pPr marL="0" indent="0">
              <a:buNone/>
            </a:pPr>
            <a:r>
              <a:rPr lang="en-US" sz="2400" dirty="0"/>
              <a:t>(a) are more elastic than veins</a:t>
            </a:r>
          </a:p>
          <a:p>
            <a:pPr marL="0" indent="0">
              <a:buNone/>
            </a:pPr>
            <a:r>
              <a:rPr lang="en-US" sz="2400" dirty="0"/>
              <a:t>(b) carry blood that is pumped from the heart</a:t>
            </a:r>
          </a:p>
          <a:p>
            <a:pPr marL="0" indent="0">
              <a:buNone/>
            </a:pPr>
            <a:r>
              <a:rPr lang="en-US" sz="2400" dirty="0"/>
              <a:t>(c) are less elastic than veins</a:t>
            </a:r>
          </a:p>
          <a:p>
            <a:pPr marL="0" indent="0">
              <a:buNone/>
            </a:pPr>
            <a:r>
              <a:rPr lang="en-US" sz="2400" dirty="0"/>
              <a:t>(d) both a and b</a:t>
            </a:r>
          </a:p>
          <a:p>
            <a:pPr marL="0" indent="0">
              <a:buNone/>
            </a:pPr>
            <a:r>
              <a:rPr lang="en-US" sz="2400" dirty="0"/>
              <a:t>(e) both b and c</a:t>
            </a:r>
          </a:p>
          <a:p>
            <a:pPr marL="0" indent="0">
              <a:buNone/>
            </a:pPr>
            <a:endParaRPr lang="en-US" sz="1800" dirty="0" smtClean="0"/>
          </a:p>
          <a:p>
            <a:pPr marL="0" indent="0" algn="ctr">
              <a:buNone/>
            </a:pPr>
            <a:r>
              <a:rPr lang="en-US" dirty="0" smtClean="0"/>
              <a:t>Does a problem like this check for that expert organization?  </a:t>
            </a:r>
          </a:p>
          <a:p>
            <a:pPr marL="0" indent="0" algn="ctr">
              <a:buNone/>
            </a:pPr>
            <a:r>
              <a:rPr lang="en-US" dirty="0" smtClean="0"/>
              <a:t>What might? </a:t>
            </a:r>
            <a:r>
              <a:rPr lang="en-US" dirty="0" smtClean="0">
                <a:solidFill>
                  <a:srgbClr val="FCEE3A"/>
                </a:solidFill>
              </a:rPr>
              <a:t>Whiteboards!</a:t>
            </a:r>
            <a:endParaRPr lang="en-CA" dirty="0">
              <a:solidFill>
                <a:srgbClr val="FCEE3A"/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259307" y="1050878"/>
            <a:ext cx="7028597" cy="3070746"/>
          </a:xfrm>
          <a:prstGeom prst="roundRect">
            <a:avLst/>
          </a:prstGeom>
          <a:noFill/>
          <a:ln w="76200" cap="flat" cmpd="sng" algn="ctr">
            <a:solidFill>
              <a:srgbClr val="FCEE3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073171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Knowledge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Check of understanding:</a:t>
            </a:r>
          </a:p>
          <a:p>
            <a:r>
              <a:rPr lang="en-US" dirty="0" smtClean="0"/>
              <a:t>solve </a:t>
            </a:r>
            <a:r>
              <a:rPr lang="en-US" dirty="0"/>
              <a:t>novel </a:t>
            </a:r>
            <a:r>
              <a:rPr lang="en-US" dirty="0" smtClean="0"/>
              <a:t>problems </a:t>
            </a:r>
          </a:p>
          <a:p>
            <a:r>
              <a:rPr lang="en-US" dirty="0" smtClean="0"/>
              <a:t>use ideas in new situations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Design </a:t>
            </a:r>
            <a:r>
              <a:rPr lang="en-US" dirty="0"/>
              <a:t>an artificial </a:t>
            </a:r>
            <a:r>
              <a:rPr lang="en-US" dirty="0" smtClean="0"/>
              <a:t>artery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259307" y="3357354"/>
            <a:ext cx="5568287" cy="1050878"/>
          </a:xfrm>
          <a:prstGeom prst="roundRect">
            <a:avLst/>
          </a:prstGeom>
          <a:noFill/>
          <a:ln w="76200" cap="flat" cmpd="sng" algn="ctr">
            <a:solidFill>
              <a:srgbClr val="FCEE3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rgbClr val="66FF99"/>
              </a:solidFill>
              <a:effectLst/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005983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Knowledge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CEE3A"/>
                </a:solidFill>
              </a:rPr>
              <a:t>Challenge</a:t>
            </a:r>
            <a:r>
              <a:rPr lang="en-US" dirty="0" smtClean="0"/>
              <a:t>: </a:t>
            </a:r>
          </a:p>
          <a:p>
            <a:r>
              <a:rPr lang="en-US" dirty="0" smtClean="0"/>
              <a:t>Students need help and opportunities to build the connections that help organize their knowledge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CEE3A"/>
                </a:solidFill>
              </a:rPr>
              <a:t>Strategy</a:t>
            </a:r>
            <a:r>
              <a:rPr lang="en-US" dirty="0" smtClean="0"/>
              <a:t>: </a:t>
            </a:r>
          </a:p>
          <a:p>
            <a:r>
              <a:rPr lang="en-US" dirty="0" smtClean="0"/>
              <a:t>The questions we ask and  tasks we provide must repeatedly focus on the concepts</a:t>
            </a:r>
          </a:p>
          <a:p>
            <a:r>
              <a:rPr lang="en-US" dirty="0" smtClean="0"/>
              <a:t>Volume of content needs to be reduced</a:t>
            </a:r>
          </a:p>
          <a:p>
            <a:r>
              <a:rPr lang="en-US" dirty="0" smtClean="0"/>
              <a:t>Allow access to raw information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76746522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Morning Groups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err="1" smtClean="0"/>
              <a:t>Xeroulis</a:t>
            </a:r>
            <a:r>
              <a:rPr lang="en-US" dirty="0" smtClean="0"/>
              <a:t>, Chan, </a:t>
            </a:r>
            <a:r>
              <a:rPr lang="en-US" dirty="0" err="1" smtClean="0"/>
              <a:t>Lindala</a:t>
            </a:r>
            <a:endParaRPr lang="en-US" dirty="0"/>
          </a:p>
          <a:p>
            <a:pPr algn="ctr"/>
            <a:r>
              <a:rPr lang="en-US" dirty="0" err="1" smtClean="0"/>
              <a:t>Phung</a:t>
            </a:r>
            <a:r>
              <a:rPr lang="en-US" dirty="0" smtClean="0"/>
              <a:t>, </a:t>
            </a:r>
            <a:r>
              <a:rPr lang="en-US" dirty="0" err="1" smtClean="0"/>
              <a:t>Valani</a:t>
            </a:r>
            <a:r>
              <a:rPr lang="en-US" dirty="0" smtClean="0"/>
              <a:t>, </a:t>
            </a:r>
            <a:r>
              <a:rPr lang="en-US" dirty="0" smtClean="0"/>
              <a:t>Meyer</a:t>
            </a:r>
          </a:p>
          <a:p>
            <a:pPr algn="ctr"/>
            <a:r>
              <a:rPr lang="en-US" dirty="0" smtClean="0"/>
              <a:t>Ho</a:t>
            </a:r>
            <a:r>
              <a:rPr lang="en-US" dirty="0" smtClean="0"/>
              <a:t>, Wong, </a:t>
            </a:r>
            <a:r>
              <a:rPr lang="en-US" dirty="0" err="1" smtClean="0"/>
              <a:t>Doig</a:t>
            </a:r>
            <a:r>
              <a:rPr lang="en-US" dirty="0" smtClean="0"/>
              <a:t>, </a:t>
            </a:r>
            <a:r>
              <a:rPr lang="en-US" dirty="0" err="1" smtClean="0"/>
              <a:t>Regli</a:t>
            </a:r>
            <a:endParaRPr lang="en-US" dirty="0"/>
          </a:p>
          <a:p>
            <a:pPr algn="ctr"/>
            <a:endParaRPr lang="en-CA" dirty="0"/>
          </a:p>
          <a:p>
            <a:pPr marL="0" indent="0" algn="ctr">
              <a:buNone/>
            </a:pPr>
            <a:endParaRPr lang="en-US" dirty="0"/>
          </a:p>
          <a:p>
            <a:pPr algn="ctr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0460058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Building Knowledge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 smtClean="0"/>
              <a:t>Testing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14641926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Knowledge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Need multiple opportunities for formative assessment and deepening understanding</a:t>
            </a:r>
          </a:p>
        </p:txBody>
      </p:sp>
    </p:spTree>
    <p:extLst>
      <p:ext uri="{BB962C8B-B14F-4D97-AF65-F5344CB8AC3E}">
        <p14:creationId xmlns:p14="http://schemas.microsoft.com/office/powerpoint/2010/main" val="290236552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Knowledge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Follow-up concept question:</a:t>
            </a:r>
          </a:p>
          <a:p>
            <a:pPr marL="0" indent="0">
              <a:buNone/>
            </a:pPr>
            <a:r>
              <a:rPr lang="en-US" dirty="0"/>
              <a:t>How does the thickness of the wall of an artery compare with a vein?</a:t>
            </a:r>
          </a:p>
          <a:p>
            <a:pPr marL="0" indent="0">
              <a:buNone/>
            </a:pPr>
            <a:r>
              <a:rPr lang="en-US" dirty="0"/>
              <a:t>(A) Artery &lt; vein</a:t>
            </a:r>
          </a:p>
          <a:p>
            <a:pPr marL="0" indent="0">
              <a:buNone/>
            </a:pPr>
            <a:r>
              <a:rPr lang="en-US" dirty="0"/>
              <a:t>(B) Artery = vein</a:t>
            </a:r>
          </a:p>
          <a:p>
            <a:pPr marL="0" indent="0">
              <a:buNone/>
            </a:pPr>
            <a:r>
              <a:rPr lang="en-US" dirty="0"/>
              <a:t>(C) Artery &gt; Vein</a:t>
            </a:r>
          </a:p>
          <a:p>
            <a:pPr marL="0" indent="0">
              <a:buNone/>
            </a:pPr>
            <a:r>
              <a:rPr lang="en-US" dirty="0"/>
              <a:t>(D) Cannot decide</a:t>
            </a:r>
            <a:endParaRPr lang="en-CA" dirty="0"/>
          </a:p>
          <a:p>
            <a:endParaRPr lang="en-CA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259307" y="1828813"/>
            <a:ext cx="8529851" cy="3480165"/>
          </a:xfrm>
          <a:prstGeom prst="roundRect">
            <a:avLst/>
          </a:prstGeom>
          <a:noFill/>
          <a:ln w="762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748203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Knowledge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28726"/>
            <a:ext cx="8372901" cy="48974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66FF99"/>
                </a:solidFill>
              </a:rPr>
              <a:t>Metacognition:</a:t>
            </a:r>
            <a:r>
              <a:rPr lang="en-US" dirty="0" smtClean="0"/>
              <a:t> the ability </a:t>
            </a:r>
            <a:r>
              <a:rPr lang="en-US" dirty="0"/>
              <a:t>to predict their</a:t>
            </a:r>
          </a:p>
          <a:p>
            <a:pPr marL="0" indent="0">
              <a:buNone/>
            </a:pPr>
            <a:r>
              <a:rPr lang="en-US" dirty="0"/>
              <a:t>performances on various tasks </a:t>
            </a:r>
            <a:r>
              <a:rPr lang="en-US" dirty="0" smtClean="0"/>
              <a:t>and </a:t>
            </a:r>
            <a:r>
              <a:rPr lang="en-US" dirty="0"/>
              <a:t>to monitor their current levels of mastery and </a:t>
            </a:r>
            <a:r>
              <a:rPr lang="en-US" dirty="0" smtClean="0"/>
              <a:t>understanding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>
                <a:solidFill>
                  <a:srgbClr val="FCEE3A"/>
                </a:solidFill>
              </a:rPr>
              <a:t>What are examples of this?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CEE3A"/>
                </a:solidFill>
              </a:rPr>
              <a:t>Jot down your ideas on a WB</a:t>
            </a:r>
            <a:endParaRPr lang="en-US" dirty="0">
              <a:solidFill>
                <a:srgbClr val="FCEE3A"/>
              </a:solidFill>
            </a:endParaRPr>
          </a:p>
          <a:p>
            <a:pPr marL="0" indent="0">
              <a:buNone/>
            </a:pPr>
            <a:endParaRPr lang="en-CA" sz="1000" dirty="0"/>
          </a:p>
        </p:txBody>
      </p:sp>
    </p:spTree>
    <p:extLst>
      <p:ext uri="{BB962C8B-B14F-4D97-AF65-F5344CB8AC3E}">
        <p14:creationId xmlns:p14="http://schemas.microsoft.com/office/powerpoint/2010/main" val="179980480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Knowledge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28726"/>
            <a:ext cx="8372901" cy="4897438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dirty="0" smtClean="0">
                <a:solidFill>
                  <a:srgbClr val="66FF99"/>
                </a:solidFill>
              </a:rPr>
              <a:t>Metacognition</a:t>
            </a:r>
          </a:p>
          <a:p>
            <a:r>
              <a:rPr lang="en-US" dirty="0" smtClean="0"/>
              <a:t>Self-evaluation (rubrics, rating scales)</a:t>
            </a:r>
          </a:p>
          <a:p>
            <a:r>
              <a:rPr lang="en-US" dirty="0" smtClean="0"/>
              <a:t>Peer-to-peer discussion (do you agree?)</a:t>
            </a:r>
          </a:p>
          <a:p>
            <a:r>
              <a:rPr lang="en-US" dirty="0" smtClean="0"/>
              <a:t>Consistency checks (e.g. description agrees with diagram)</a:t>
            </a:r>
          </a:p>
          <a:p>
            <a:r>
              <a:rPr lang="en-US" dirty="0" smtClean="0"/>
              <a:t>Sense-making checks (explanations)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66FF99"/>
                </a:solidFill>
              </a:rPr>
              <a:t>Not Metacognition, but Good:</a:t>
            </a:r>
          </a:p>
          <a:p>
            <a:r>
              <a:rPr lang="en-US" dirty="0" smtClean="0"/>
              <a:t>Scientific tests of hypotheses</a:t>
            </a:r>
            <a:endParaRPr lang="en-US" dirty="0"/>
          </a:p>
          <a:p>
            <a:pPr marL="0" indent="0">
              <a:buNone/>
            </a:pPr>
            <a:endParaRPr lang="en-US" sz="1000" b="0" dirty="0"/>
          </a:p>
          <a:p>
            <a:pPr marL="0" indent="0">
              <a:buNone/>
            </a:pPr>
            <a:endParaRPr lang="en-CA" sz="1000" dirty="0"/>
          </a:p>
        </p:txBody>
      </p:sp>
    </p:spTree>
    <p:extLst>
      <p:ext uri="{BB962C8B-B14F-4D97-AF65-F5344CB8AC3E}">
        <p14:creationId xmlns:p14="http://schemas.microsoft.com/office/powerpoint/2010/main" val="54184937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Inquiry Lesson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 good inquiry lesson will:</a:t>
            </a:r>
          </a:p>
          <a:p>
            <a:r>
              <a:rPr lang="en-US" dirty="0" smtClean="0"/>
              <a:t>Make students aware of naïve understandings</a:t>
            </a:r>
          </a:p>
          <a:p>
            <a:r>
              <a:rPr lang="en-US" dirty="0" smtClean="0"/>
              <a:t>Lead students to build knowledge (observe, find patterns, formalize)</a:t>
            </a:r>
          </a:p>
          <a:p>
            <a:r>
              <a:rPr lang="en-US" dirty="0" smtClean="0"/>
              <a:t>Test their understanding (apply, evaluate, metacognition)</a:t>
            </a:r>
          </a:p>
          <a:p>
            <a:r>
              <a:rPr lang="en-US" dirty="0" smtClean="0"/>
              <a:t>Promote connections between pieces of knowledge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96336055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81" t="8769" r="181" b="9334"/>
          <a:stretch/>
        </p:blipFill>
        <p:spPr bwMode="auto">
          <a:xfrm>
            <a:off x="1555077" y="0"/>
            <a:ext cx="6003195" cy="687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144" y="5393803"/>
            <a:ext cx="3369466" cy="1317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9375761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>
          <a:xfrm>
            <a:off x="0" y="1736725"/>
            <a:ext cx="9144000" cy="1920875"/>
          </a:xfrm>
        </p:spPr>
        <p:txBody>
          <a:bodyPr/>
          <a:lstStyle/>
          <a:p>
            <a:r>
              <a:rPr lang="en-US" dirty="0" smtClean="0"/>
              <a:t>The Challenges of Inquiry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 smtClean="0"/>
              <a:t>Obstacles?</a:t>
            </a:r>
          </a:p>
          <a:p>
            <a:r>
              <a:rPr lang="en-US" dirty="0" smtClean="0"/>
              <a:t>Issues?</a:t>
            </a:r>
          </a:p>
          <a:p>
            <a:r>
              <a:rPr lang="en-US" dirty="0" smtClean="0"/>
              <a:t>Questions?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82860965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8726"/>
            <a:ext cx="8229600" cy="4271322"/>
          </a:xfrm>
        </p:spPr>
        <p:txBody>
          <a:bodyPr/>
          <a:lstStyle/>
          <a:p>
            <a:r>
              <a:rPr lang="en-US" dirty="0" smtClean="0"/>
              <a:t>What problems might arise?</a:t>
            </a:r>
          </a:p>
          <a:p>
            <a:r>
              <a:rPr lang="en-US" dirty="0" smtClean="0"/>
              <a:t>What do you need to figure out?</a:t>
            </a:r>
          </a:p>
          <a:p>
            <a:r>
              <a:rPr lang="en-US" dirty="0" smtClean="0"/>
              <a:t>Why might it be hard to do in your course?</a:t>
            </a:r>
          </a:p>
          <a:p>
            <a:r>
              <a:rPr lang="en-US" dirty="0" smtClean="0"/>
              <a:t>Why might you not want to try it?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dirty="0" smtClean="0">
                <a:solidFill>
                  <a:srgbClr val="F6DB3C"/>
                </a:solidFill>
              </a:rPr>
              <a:t>On a WB jot down your challenges</a:t>
            </a:r>
          </a:p>
          <a:p>
            <a:endParaRPr lang="en-US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17266811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Start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Change lecture notes into student worksheets </a:t>
            </a:r>
            <a:r>
              <a:rPr lang="en-US" dirty="0" smtClean="0">
                <a:sym typeface="Symbol"/>
              </a:rPr>
              <a:t> </a:t>
            </a:r>
            <a:r>
              <a:rPr lang="en-US" dirty="0" smtClean="0">
                <a:solidFill>
                  <a:srgbClr val="FCEE3A"/>
                </a:solidFill>
                <a:sym typeface="Symbol"/>
              </a:rPr>
              <a:t>listen </a:t>
            </a:r>
            <a:r>
              <a:rPr lang="en-US" dirty="0" smtClean="0">
                <a:sym typeface="Symbol"/>
              </a:rPr>
              <a:t>to students work through the material</a:t>
            </a:r>
          </a:p>
          <a:p>
            <a:r>
              <a:rPr lang="en-US" dirty="0" smtClean="0">
                <a:sym typeface="Symbol"/>
              </a:rPr>
              <a:t>Structure class time: clear goals, organized with groups, emphasize peer-to-peer discussion</a:t>
            </a:r>
          </a:p>
          <a:p>
            <a:r>
              <a:rPr lang="en-US" dirty="0" smtClean="0">
                <a:sym typeface="Symbol"/>
              </a:rPr>
              <a:t>Remove instructions from labs, ask students experiment design questions</a:t>
            </a:r>
          </a:p>
          <a:p>
            <a:r>
              <a:rPr lang="en-US" dirty="0" smtClean="0">
                <a:sym typeface="Symbol"/>
              </a:rPr>
              <a:t>Decrease your marking load!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96197866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Traditional Teaching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387" y="1275907"/>
            <a:ext cx="4423144" cy="532691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Today’s education is guided by:</a:t>
            </a:r>
          </a:p>
          <a:p>
            <a:r>
              <a:rPr lang="en-US" dirty="0"/>
              <a:t>Tradition</a:t>
            </a:r>
          </a:p>
          <a:p>
            <a:r>
              <a:rPr lang="en-US" dirty="0" smtClean="0"/>
              <a:t>Anecdote</a:t>
            </a:r>
          </a:p>
          <a:p>
            <a:r>
              <a:rPr lang="en-US" dirty="0" smtClean="0"/>
              <a:t>Hunches</a:t>
            </a:r>
          </a:p>
          <a:p>
            <a:r>
              <a:rPr lang="en-US" dirty="0" smtClean="0"/>
              <a:t>Trial and error</a:t>
            </a:r>
          </a:p>
        </p:txBody>
      </p:sp>
      <p:pic>
        <p:nvPicPr>
          <p:cNvPr id="109570" name="Picture 2" descr="http://line-in.co.uk/images/2011/09/plural-anecdote.jpg"/>
          <p:cNvPicPr>
            <a:picLocks noChangeAspect="1" noChangeArrowheads="1"/>
          </p:cNvPicPr>
          <p:nvPr/>
        </p:nvPicPr>
        <p:blipFill>
          <a:blip r:embed="rId3" cstate="print"/>
          <a:srcRect l="9958" r="20929"/>
          <a:stretch>
            <a:fillRect/>
          </a:stretch>
        </p:blipFill>
        <p:spPr bwMode="auto">
          <a:xfrm>
            <a:off x="4635796" y="1360519"/>
            <a:ext cx="4508204" cy="4614987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Have Patience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need to develop new skills</a:t>
            </a:r>
            <a:endParaRPr lang="en-US" dirty="0" smtClean="0">
              <a:sym typeface="Symbol"/>
            </a:endParaRPr>
          </a:p>
          <a:p>
            <a:r>
              <a:rPr lang="en-US" dirty="0" smtClean="0">
                <a:sym typeface="Symbol"/>
              </a:rPr>
              <a:t>Need to get a feel for new style of new activities</a:t>
            </a:r>
          </a:p>
          <a:p>
            <a:r>
              <a:rPr lang="en-US" dirty="0" smtClean="0">
                <a:sym typeface="Symbol"/>
              </a:rPr>
              <a:t>Make small, incremental steps</a:t>
            </a:r>
          </a:p>
          <a:p>
            <a:r>
              <a:rPr lang="en-US" dirty="0" smtClean="0">
                <a:sym typeface="Symbol"/>
              </a:rPr>
              <a:t>This is a very long term project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00061187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Afternoon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 smtClean="0"/>
              <a:t>Work by subject area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47615637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Afternoon Goals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Design / modify a unit or series of lessons</a:t>
            </a:r>
          </a:p>
          <a:p>
            <a:r>
              <a:rPr lang="en-US" dirty="0" smtClean="0"/>
              <a:t>Collect / create conceptual MC questions</a:t>
            </a:r>
          </a:p>
          <a:p>
            <a:r>
              <a:rPr lang="en-US" dirty="0" smtClean="0"/>
              <a:t>Assemble training materials for group work</a:t>
            </a:r>
          </a:p>
          <a:p>
            <a:r>
              <a:rPr lang="en-US" dirty="0" smtClean="0"/>
              <a:t>Develop course-wide problem solving framework + structured homework time</a:t>
            </a:r>
          </a:p>
          <a:p>
            <a:r>
              <a:rPr lang="en-US" dirty="0" smtClean="0"/>
              <a:t>Long-term plan for continuation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89116467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Groups - Afternoon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Bio: </a:t>
            </a:r>
            <a:r>
              <a:rPr lang="en-US" dirty="0" err="1" smtClean="0"/>
              <a:t>Xeroulis</a:t>
            </a:r>
            <a:r>
              <a:rPr lang="en-US" dirty="0" smtClean="0"/>
              <a:t>, </a:t>
            </a:r>
            <a:r>
              <a:rPr lang="en-US" dirty="0" err="1" smtClean="0"/>
              <a:t>Phung</a:t>
            </a:r>
            <a:r>
              <a:rPr lang="en-US" dirty="0" smtClean="0"/>
              <a:t>, Meyer</a:t>
            </a:r>
          </a:p>
          <a:p>
            <a:r>
              <a:rPr lang="en-US" dirty="0" err="1" smtClean="0"/>
              <a:t>Chem</a:t>
            </a:r>
            <a:r>
              <a:rPr lang="en-US" dirty="0" smtClean="0"/>
              <a:t>: </a:t>
            </a:r>
            <a:r>
              <a:rPr lang="en-US" dirty="0" err="1" smtClean="0"/>
              <a:t>Lindala</a:t>
            </a:r>
            <a:r>
              <a:rPr lang="en-US" dirty="0" smtClean="0"/>
              <a:t>, </a:t>
            </a:r>
            <a:r>
              <a:rPr lang="en-US" dirty="0" err="1" smtClean="0"/>
              <a:t>Valani</a:t>
            </a:r>
            <a:r>
              <a:rPr lang="en-US" dirty="0" smtClean="0"/>
              <a:t>, Wong</a:t>
            </a:r>
            <a:endParaRPr lang="en-US" dirty="0"/>
          </a:p>
          <a:p>
            <a:r>
              <a:rPr lang="en-US" dirty="0" smtClean="0"/>
              <a:t>10 Science: Chan</a:t>
            </a:r>
            <a:r>
              <a:rPr lang="en-US" dirty="0"/>
              <a:t>, </a:t>
            </a:r>
            <a:r>
              <a:rPr lang="en-US" dirty="0" smtClean="0"/>
              <a:t>Ho, </a:t>
            </a:r>
            <a:r>
              <a:rPr lang="en-US" dirty="0" err="1" smtClean="0"/>
              <a:t>Doig</a:t>
            </a: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Try to think of courses as part of a whole: </a:t>
            </a:r>
          </a:p>
          <a:p>
            <a:pPr marL="0" indent="0">
              <a:buNone/>
            </a:pPr>
            <a:r>
              <a:rPr lang="en-US" dirty="0" smtClean="0"/>
              <a:t>10 </a:t>
            </a:r>
            <a:r>
              <a:rPr lang="en-US" dirty="0" err="1" smtClean="0"/>
              <a:t>Sci</a:t>
            </a:r>
            <a:r>
              <a:rPr lang="en-US" dirty="0" smtClean="0"/>
              <a:t> </a:t>
            </a:r>
            <a:r>
              <a:rPr lang="en-US" dirty="0" err="1" smtClean="0"/>
              <a:t>Chem</a:t>
            </a:r>
            <a:r>
              <a:rPr lang="en-US" dirty="0" smtClean="0"/>
              <a:t> unit + 11 </a:t>
            </a:r>
            <a:r>
              <a:rPr lang="en-US" dirty="0" err="1" smtClean="0"/>
              <a:t>Chem</a:t>
            </a:r>
            <a:r>
              <a:rPr lang="en-US" dirty="0" smtClean="0"/>
              <a:t> + 12 </a:t>
            </a:r>
            <a:r>
              <a:rPr lang="en-US" dirty="0" err="1" smtClean="0"/>
              <a:t>Chem</a:t>
            </a:r>
            <a:endParaRPr lang="en-US" dirty="0" smtClean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76423157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Educational Revolution!</a:t>
            </a:r>
            <a:endParaRPr lang="en-US" dirty="0"/>
          </a:p>
        </p:txBody>
      </p:sp>
      <p:pic>
        <p:nvPicPr>
          <p:cNvPr id="80898" name="Picture 2" descr="http://marxisttheory.org/wp-content/uploads/2012/11/liberty-the-enlightenment.jpg"/>
          <p:cNvPicPr>
            <a:picLocks noChangeAspect="1" noChangeArrowheads="1"/>
          </p:cNvPicPr>
          <p:nvPr/>
        </p:nvPicPr>
        <p:blipFill>
          <a:blip r:embed="rId3" cstate="print"/>
          <a:srcRect b="19448"/>
          <a:stretch>
            <a:fillRect/>
          </a:stretch>
        </p:blipFill>
        <p:spPr bwMode="auto">
          <a:xfrm>
            <a:off x="0" y="1080031"/>
            <a:ext cx="9144000" cy="5777969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Educational Revolution!</a:t>
            </a:r>
            <a:endParaRPr lang="en-US" dirty="0"/>
          </a:p>
        </p:txBody>
      </p:sp>
      <p:pic>
        <p:nvPicPr>
          <p:cNvPr id="1026" name="Picture 2" descr="http://www.westerngazette.ca/wp-content/uploads/2012/09/04d_pic_peanut_colour_andre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1" r="537" b="21754"/>
          <a:stretch/>
        </p:blipFill>
        <p:spPr bwMode="auto">
          <a:xfrm>
            <a:off x="0" y="1261241"/>
            <a:ext cx="9144000" cy="5596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0" y="1261241"/>
            <a:ext cx="9144000" cy="5596759"/>
          </a:xfrm>
          <a:prstGeom prst="rect">
            <a:avLst/>
          </a:prstGeom>
          <a:solidFill>
            <a:srgbClr val="FFFFFF">
              <a:alpha val="4705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6480" y="1655378"/>
            <a:ext cx="88129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6E5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Chocolate (Science)</a:t>
            </a:r>
            <a:endParaRPr lang="en-CA" sz="6600" b="1" dirty="0">
              <a:solidFill>
                <a:srgbClr val="6E57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480" y="2863012"/>
            <a:ext cx="88129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  <a:p>
            <a:pPr algn="ctr"/>
            <a:r>
              <a:rPr lang="en-US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Peanut Butter (Teaching)</a:t>
            </a:r>
            <a:endParaRPr lang="en-CA" sz="5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6480" y="5276192"/>
            <a:ext cx="88129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= Scientific Teaching</a:t>
            </a:r>
            <a:endParaRPr lang="en-CA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9550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ctl.iupui.edu/media/7b229645-ef0c-4ad6-8726-9b0193c61f9a/332763955/CTLContent/Events/WinterLectureSeries/Image/cWiemanBG.jpg"/>
          <p:cNvPicPr>
            <a:picLocks noChangeAspect="1" noChangeArrowheads="1"/>
          </p:cNvPicPr>
          <p:nvPr/>
        </p:nvPicPr>
        <p:blipFill>
          <a:blip r:embed="rId3" cstate="print"/>
          <a:srcRect l="8769" b="12627"/>
          <a:stretch>
            <a:fillRect/>
          </a:stretch>
        </p:blipFill>
        <p:spPr bwMode="auto">
          <a:xfrm>
            <a:off x="0" y="1022216"/>
            <a:ext cx="9163064" cy="583578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Revolutionary Goal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4012443" y="1160058"/>
            <a:ext cx="5131558" cy="4763069"/>
          </a:xfrm>
          <a:prstGeom prst="roundRect">
            <a:avLst/>
          </a:prstGeom>
          <a:solidFill>
            <a:srgbClr val="000000">
              <a:alpha val="4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128448" y="1286296"/>
            <a:ext cx="5015552" cy="4718719"/>
          </a:xfrm>
        </p:spPr>
        <p:txBody>
          <a:bodyPr/>
          <a:lstStyle/>
          <a:p>
            <a:pPr marL="0" indent="0" algn="ctr">
              <a:buNone/>
            </a:pPr>
            <a:r>
              <a:rPr lang="en-US" sz="3200" dirty="0" smtClean="0"/>
              <a:t>“to maximize the extent to which the learners develop expertise in the relevant subject, where expertise is defined by </a:t>
            </a:r>
            <a:r>
              <a:rPr lang="en-US" sz="3200" dirty="0" smtClean="0">
                <a:solidFill>
                  <a:srgbClr val="F6DB3C"/>
                </a:solidFill>
              </a:rPr>
              <a:t>what scientists and engineers do</a:t>
            </a:r>
            <a:r>
              <a:rPr lang="en-US" sz="3200" dirty="0" smtClean="0"/>
              <a:t>.”</a:t>
            </a:r>
          </a:p>
          <a:p>
            <a:pPr algn="ctr">
              <a:buNone/>
            </a:pPr>
            <a:r>
              <a:rPr lang="en-US" i="1" dirty="0" smtClean="0"/>
              <a:t>Carl </a:t>
            </a:r>
            <a:r>
              <a:rPr lang="en-US" i="1" dirty="0" err="1" smtClean="0"/>
              <a:t>Wieman</a:t>
            </a:r>
            <a:r>
              <a:rPr lang="en-US" i="1" dirty="0" smtClean="0"/>
              <a:t>, </a:t>
            </a:r>
          </a:p>
          <a:p>
            <a:pPr algn="ctr">
              <a:buNone/>
            </a:pPr>
            <a:r>
              <a:rPr lang="en-US" i="1" dirty="0" smtClean="0"/>
              <a:t>Physics Nobel laureate</a:t>
            </a:r>
            <a:endParaRPr lang="en-US" i="1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6DB3C"/>
                </a:solidFill>
              </a:rPr>
              <a:t>Group Roles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2250" y="1171575"/>
            <a:ext cx="5507038" cy="4572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6DB3C"/>
                </a:solidFill>
              </a:rPr>
              <a:t>Manager</a:t>
            </a:r>
            <a:r>
              <a:rPr lang="en-US" b="1" dirty="0" smtClean="0">
                <a:solidFill>
                  <a:srgbClr val="FFFF66"/>
                </a:solidFill>
              </a:rPr>
              <a:t>:</a:t>
            </a:r>
            <a:r>
              <a:rPr lang="en-US" b="1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Organizes / directs group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F6DB3C"/>
                </a:solidFill>
              </a:rPr>
              <a:t>Recorder: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Official write-up / whiteboard 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F6DB3C"/>
                </a:solidFill>
              </a:rPr>
              <a:t>Speaker: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Speaks! / quality control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0238" y="1119188"/>
            <a:ext cx="3228975" cy="4025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7828" name="Picture 4" descr="http://2.bp.blogspot.com/_I8HGG8TCxIk/SaMvyGvQkJI/AAAAAAAABYc/BdY1kkIsMUI/s1600/cmdictatio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64200" y="1504950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Picture 6" descr="http://www.toonpool.com/user/3447/files/talking_his_way_out_of_it_409205.jpg"/>
          <p:cNvPicPr>
            <a:picLocks noChangeAspect="1" noChangeArrowheads="1"/>
          </p:cNvPicPr>
          <p:nvPr/>
        </p:nvPicPr>
        <p:blipFill>
          <a:blip r:embed="rId5" cstate="print"/>
          <a:srcRect l="11392" r="14241"/>
          <a:stretch>
            <a:fillRect/>
          </a:stretch>
        </p:blipFill>
        <p:spPr bwMode="auto">
          <a:xfrm>
            <a:off x="5726113" y="1385888"/>
            <a:ext cx="3243262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8.0&quot;&gt;&lt;object type=&quot;1&quot; unique_id=&quot;10001&quot;&gt;&lt;object type=&quot;2&quot; unique_id=&quot;10017&quot;&gt;&lt;object type=&quot;3&quot; unique_id=&quot;10024&quot;&gt;&lt;property id=&quot;20148&quot; value=&quot;5&quot;/&gt;&lt;property id=&quot;20300&quot; value=&quot;Slide 7 - &amp;quot;The Problem with Lectures&amp;quot;&quot;/&gt;&lt;property id=&quot;20307&quot; value=&quot;427&quot;/&gt;&lt;/object&gt;&lt;object type=&quot;3&quot; unique_id=&quot;10025&quot;&gt;&lt;property id=&quot;20148&quot; value=&quot;5&quot;/&gt;&lt;property id=&quot;20300&quot; value=&quot;Slide 13&quot;/&gt;&lt;property id=&quot;20307&quot; value=&quot;402&quot;/&gt;&lt;/object&gt;&lt;object type=&quot;3&quot; unique_id=&quot;10044&quot;&gt;&lt;property id=&quot;20148&quot; value=&quot;5&quot;/&gt;&lt;property id=&quot;20300&quot; value=&quot;Slide 5 - &amp;quot;Mazur’s Discovery&amp;quot;&quot;/&gt;&lt;property id=&quot;20307&quot; value=&quot;390&quot;/&gt;&lt;/object&gt;&lt;object type=&quot;3&quot; unique_id=&quot;10045&quot;&gt;&lt;property id=&quot;20148&quot; value=&quot;5&quot;/&gt;&lt;property id=&quot;20300&quot; value=&quot;Slide 6 - &amp;quot;Mazur’s Discovery&amp;quot;&quot;/&gt;&lt;property id=&quot;20307&quot; value=&quot;391&quot;/&gt;&lt;/object&gt;&lt;object type=&quot;3&quot; unique_id=&quot;10064&quot;&gt;&lt;property id=&quot;20148&quot; value=&quot;5&quot;/&gt;&lt;property id=&quot;20300&quot; value=&quot;Slide 11 - &amp;quot;Answer: Physics Education Research&amp;quot;&quot;/&gt;&lt;property id=&quot;20307&quot; value=&quot;319&quot;/&gt;&lt;/object&gt;&lt;object type=&quot;3&quot; unique_id=&quot;10065&quot;&gt;&lt;property id=&quot;20148&quot; value=&quot;5&quot;/&gt;&lt;property id=&quot;20300&quot; value=&quot;Slide 19 - &amp;quot;Force Concept Inventory (FCI)&amp;quot;&quot;/&gt;&lt;property id=&quot;20307&quot; value=&quot;361&quot;/&gt;&lt;/object&gt;&lt;object type=&quot;3&quot; unique_id=&quot;10067&quot;&gt;&lt;property id=&quot;20148&quot; value=&quot;5&quot;/&gt;&lt;property id=&quot;20300&quot; value=&quot;Slide 22 - &amp;quot;Force Concept Inventory (FCI)&amp;quot;&quot;/&gt;&lt;property id=&quot;20307&quot; value=&quot;370&quot;/&gt;&lt;/object&gt;&lt;object type=&quot;3&quot; unique_id=&quot;10076&quot;&gt;&lt;property id=&quot;20148&quot; value=&quot;5&quot;/&gt;&lt;property id=&quot;20300&quot; value=&quot;Slide 31 - &amp;quot;meyercreations.com/physics&amp;quot;&quot;/&gt;&lt;property id=&quot;20307&quot; value=&quot;362&quot;/&gt;&lt;/object&gt;&lt;object type=&quot;3&quot; unique_id=&quot;10077&quot;&gt;&lt;property id=&quot;20148&quot; value=&quot;5&quot;/&gt;&lt;property id=&quot;20300&quot; value=&quot;Slide 32&quot;/&gt;&lt;property id=&quot;20307&quot; value=&quot;363&quot;/&gt;&lt;/object&gt;&lt;object type=&quot;3&quot; unique_id=&quot;13354&quot;&gt;&lt;property id=&quot;20148&quot; value=&quot;5&quot;/&gt;&lt;property id=&quot;20300&quot; value=&quot;Slide 1 - &amp;quot;The Problem with Lectures&amp;quot;&quot;/&gt;&lt;property id=&quot;20307&quot; value=&quot;463&quot;/&gt;&lt;/object&gt;&lt;object type=&quot;3&quot; unique_id=&quot;13355&quot;&gt;&lt;property id=&quot;20148&quot; value=&quot;5&quot;/&gt;&lt;property id=&quot;20300&quot; value=&quot;Slide 10 - &amp;quot;Question: What’s Going on Upstairs?&amp;quot;&quot;/&gt;&lt;property id=&quot;20307&quot; value=&quot;474&quot;/&gt;&lt;/object&gt;&lt;object type=&quot;3&quot; unique_id=&quot;13363&quot;&gt;&lt;property id=&quot;20148&quot; value=&quot;5&quot;/&gt;&lt;property id=&quot;20300&quot; value=&quot;Slide 23 - &amp;quot;Other Surveys&amp;quot;&quot;/&gt;&lt;property id=&quot;20307&quot; value=&quot;464&quot;/&gt;&lt;/object&gt;&lt;object type=&quot;3&quot; unique_id=&quot;13364&quot;&gt;&lt;property id=&quot;20148&quot; value=&quot;5&quot;/&gt;&lt;property id=&quot;20300&quot; value=&quot;Slide 25 - &amp;quot;Success: Rich Problem Solving&amp;quot;&quot;/&gt;&lt;property id=&quot;20307&quot; value=&quot;472&quot;/&gt;&lt;/object&gt;&lt;object type=&quot;3&quot; unique_id=&quot;13365&quot;&gt;&lt;property id=&quot;20148&quot; value=&quot;5&quot;/&gt;&lt;property id=&quot;20300&quot; value=&quot;Slide 27 - &amp;quot;Success: A Median Student’s Test&amp;quot;&quot;/&gt;&lt;property id=&quot;20307&quot; value=&quot;473&quot;/&gt;&lt;/object&gt;&lt;object type=&quot;3&quot; unique_id=&quot;13822&quot;&gt;&lt;property id=&quot;20148&quot; value=&quot;5&quot;/&gt;&lt;property id=&quot;20300&quot; value=&quot;Slide 35 - &amp;quot;The Reform Imperative&amp;quot;&quot;/&gt;&lt;property id=&quot;20307&quot; value=&quot;475&quot;/&gt;&lt;/object&gt;&lt;object type=&quot;3&quot; unique_id=&quot;13823&quot;&gt;&lt;property id=&quot;20148&quot; value=&quot;5&quot;/&gt;&lt;property id=&quot;20300&quot; value=&quot;Slide 37 - &amp;quot;The Reform Imperative&amp;quot;&quot;/&gt;&lt;property id=&quot;20307&quot; value=&quot;476&quot;/&gt;&lt;/object&gt;&lt;object type=&quot;3&quot; unique_id=&quot;13825&quot;&gt;&lt;property id=&quot;20148&quot; value=&quot;5&quot;/&gt;&lt;property id=&quot;20300&quot; value=&quot;Slide 38 - &amp;quot;The Reform Imperative&amp;quot;&quot;/&gt;&lt;property id=&quot;20307&quot; value=&quot;478&quot;/&gt;&lt;/object&gt;&lt;object type=&quot;3&quot; unique_id=&quot;14178&quot;&gt;&lt;property id=&quot;20148&quot; value=&quot;5&quot;/&gt;&lt;property id=&quot;20300&quot; value=&quot;Slide 2 - &amp;quot;The Problem with Lectures&amp;quot;&quot;/&gt;&lt;property id=&quot;20307&quot; value=&quot;479&quot;/&gt;&lt;/object&gt;&lt;object type=&quot;3&quot; unique_id=&quot;14179&quot;&gt;&lt;property id=&quot;20148&quot; value=&quot;5&quot;/&gt;&lt;property id=&quot;20300&quot; value=&quot;Slide 3 - &amp;quot;Eric Mazur&amp;quot;&quot;/&gt;&lt;property id=&quot;20307&quot; value=&quot;481&quot;/&gt;&lt;/object&gt;&lt;object type=&quot;3&quot; unique_id=&quot;14180&quot;&gt;&lt;property id=&quot;20148&quot; value=&quot;5&quot;/&gt;&lt;property id=&quot;20300&quot; value=&quot;Slide 12 - &amp;quot;Tool: Force Concept Inventory&amp;quot;&quot;/&gt;&lt;property id=&quot;20307&quot; value=&quot;480&quot;/&gt;&lt;/object&gt;&lt;object type=&quot;3&quot; unique_id=&quot;14597&quot;&gt;&lt;property id=&quot;20148&quot; value=&quot;5&quot;/&gt;&lt;property id=&quot;20300&quot; value=&quot;Slide 8 - &amp;quot;Best Lesson Ever&amp;quot;&quot;/&gt;&lt;property id=&quot;20307&quot; value=&quot;482&quot;/&gt;&lt;/object&gt;&lt;object type=&quot;3&quot; unique_id=&quot;14598&quot;&gt;&lt;property id=&quot;20148&quot; value=&quot;5&quot;/&gt;&lt;property id=&quot;20300&quot; value=&quot;Slide 16 - &amp;quot;A PER Classroom&amp;quot;&quot;/&gt;&lt;property id=&quot;20307&quot; value=&quot;483&quot;/&gt;&lt;/object&gt;&lt;object type=&quot;3&quot; unique_id=&quot;15065&quot;&gt;&lt;property id=&quot;20148&quot; value=&quot;5&quot;/&gt;&lt;property id=&quot;20300&quot; value=&quot;Slide 17 - &amp;quot;No Lectures  Guided Inquiry Activities&amp;quot;&quot;/&gt;&lt;property id=&quot;20307&quot; value=&quot;484&quot;/&gt;&lt;/object&gt;&lt;object type=&quot;3&quot; unique_id=&quot;15066&quot;&gt;&lt;property id=&quot;20148&quot; value=&quot;5&quot;/&gt;&lt;property id=&quot;20300&quot; value=&quot;Slide 18 - &amp;quot;Students Explain to Students&amp;quot;&quot;/&gt;&lt;property id=&quot;20307&quot; value=&quot;485&quot;/&gt;&lt;/object&gt;&lt;object type=&quot;3&quot; unique_id=&quot;15298&quot;&gt;&lt;property id=&quot;20148&quot; value=&quot;5&quot;/&gt;&lt;property id=&quot;20300&quot; value=&quot;Slide 20 - &amp;quot;FCI: Pretest (Starting Gr. 12)&amp;quot;&quot;/&gt;&lt;property id=&quot;20307&quot; value=&quot;486&quot;/&gt;&lt;/object&gt;&lt;object type=&quot;3&quot; unique_id=&quot;15299&quot;&gt;&lt;property id=&quot;20148&quot; value=&quot;5&quot;/&gt;&lt;property id=&quot;20300&quot; value=&quot;Slide 21 - &amp;quot;FCI: Posttest (Finishing Gr. 12)&amp;quot;&quot;/&gt;&lt;property id=&quot;20307&quot; value=&quot;487&quot;/&gt;&lt;/object&gt;&lt;object type=&quot;3&quot; unique_id=&quot;15487&quot;&gt;&lt;property id=&quot;20148&quot; value=&quot;5&quot;/&gt;&lt;property id=&quot;20300&quot; value=&quot;Slide 26 - &amp;quot;Success: HomeWork with Vitamins!&amp;quot;&quot;/&gt;&lt;property id=&quot;20307&quot; value=&quot;488&quot;/&gt;&lt;/object&gt;&lt;object type=&quot;3&quot; unique_id=&quot;15680&quot;&gt;&lt;property id=&quot;20148&quot; value=&quot;5&quot;/&gt;&lt;property id=&quot;20300&quot; value=&quot;Slide 24 - &amp;quot;Success: Daily Class Work&amp;quot;&quot;/&gt;&lt;property id=&quot;20307&quot; value=&quot;490&quot;/&gt;&lt;/object&gt;&lt;object type=&quot;3&quot; unique_id=&quot;15819&quot;&gt;&lt;property id=&quot;20148&quot; value=&quot;5&quot;/&gt;&lt;property id=&quot;20300&quot; value=&quot;Slide 4 - &amp;quot;High-tech Jiffy Pop?&amp;quot;&quot;/&gt;&lt;property id=&quot;20307&quot; value=&quot;491&quot;/&gt;&lt;/object&gt;&lt;object type=&quot;3&quot; unique_id=&quot;15820&quot;&gt;&lt;property id=&quot;20148&quot; value=&quot;5&quot;/&gt;&lt;property id=&quot;20300&quot; value=&quot;Slide 15&quot;/&gt;&lt;property id=&quot;20307&quot; value=&quot;492&quot;/&gt;&lt;/object&gt;&lt;object type=&quot;3&quot; unique_id=&quot;16037&quot;&gt;&lt;property id=&quot;20148&quot; value=&quot;5&quot;/&gt;&lt;property id=&quot;20300&quot; value=&quot;Slide 36 - &amp;quot;The Reform Imperative&amp;quot;&quot;/&gt;&lt;property id=&quot;20307&quot; value=&quot;493&quot;/&gt;&lt;/object&gt;&lt;object type=&quot;3&quot; unique_id=&quot;16150&quot;&gt;&lt;property id=&quot;20148&quot; value=&quot;5&quot;/&gt;&lt;property id=&quot;20300&quot; value=&quot;Slide 14&quot;/&gt;&lt;property id=&quot;20307&quot; value=&quot;494&quot;/&gt;&lt;/object&gt;&lt;object type=&quot;3&quot; unique_id=&quot;16266&quot;&gt;&lt;property id=&quot;20148&quot; value=&quot;5&quot;/&gt;&lt;property id=&quot;20300&quot; value=&quot;Slide 28 - &amp;quot;Dip Your Toes in the PER Pool&amp;quot;&quot;/&gt;&lt;property id=&quot;20307&quot; value=&quot;495&quot;/&gt;&lt;/object&gt;&lt;object type=&quot;3&quot; unique_id=&quot;16420&quot;&gt;&lt;property id=&quot;20148&quot; value=&quot;5&quot;/&gt;&lt;property id=&quot;20300&quot; value=&quot;Slide 29 - &amp;quot;Or Dive Right In&amp;quot;&quot;/&gt;&lt;property id=&quot;20307&quot; value=&quot;496&quot;/&gt;&lt;/object&gt;&lt;object type=&quot;3&quot; unique_id=&quot;16421&quot;&gt;&lt;property id=&quot;20148&quot; value=&quot;5&quot;/&gt;&lt;property id=&quot;20300&quot; value=&quot;Slide 30 - &amp;quot;Or Dive Right In&amp;quot;&quot;/&gt;&lt;property id=&quot;20307&quot; value=&quot;497&quot;/&gt;&lt;/object&gt;&lt;object type=&quot;3&quot; unique_id=&quot;16811&quot;&gt;&lt;property id=&quot;20148&quot; value=&quot;5&quot;/&gt;&lt;property id=&quot;20300&quot; value=&quot;Slide 9&quot;/&gt;&lt;property id=&quot;20307&quot; value=&quot;498&quot;/&gt;&lt;/object&gt;&lt;object type=&quot;3&quot; unique_id=&quot;16812&quot;&gt;&lt;property id=&quot;20148&quot; value=&quot;5&quot;/&gt;&lt;property id=&quot;20300&quot; value=&quot;Slide 39 - &amp;quot;Try It: You’ll Like It!&amp;quot;&quot;/&gt;&lt;property id=&quot;20307&quot; value=&quot;499&quot;/&gt;&lt;/object&gt;&lt;object type=&quot;3&quot; unique_id=&quot;20491&quot;&gt;&lt;property id=&quot;20148&quot; value=&quot;5&quot;/&gt;&lt;property id=&quot;20300&quot; value=&quot;Slide 34&quot;/&gt;&lt;property id=&quot;20307&quot; value=&quot;500&quot;/&gt;&lt;/object&gt;&lt;object type=&quot;3&quot; unique_id=&quot;20745&quot;&gt;&lt;property id=&quot;20148&quot; value=&quot;5&quot;/&gt;&lt;property id=&quot;20300&quot; value=&quot;Slide 33&quot;/&gt;&lt;property id=&quot;20307&quot; value=&quot;501&quot;/&gt;&lt;/object&gt;&lt;/object&gt;&lt;object type=&quot;8&quot; unique_id=&quot;1014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Fading Grid</Template>
  <TotalTime>7017</TotalTime>
  <Words>1338</Words>
  <Application>Microsoft Office PowerPoint</Application>
  <PresentationFormat>On-screen Show (4:3)</PresentationFormat>
  <Paragraphs>278</Paragraphs>
  <Slides>53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Stream</vt:lpstr>
      <vt:lpstr>Inquiry in Science</vt:lpstr>
      <vt:lpstr>Today’s Plan</vt:lpstr>
      <vt:lpstr>Today’s Plan</vt:lpstr>
      <vt:lpstr>Morning Groups</vt:lpstr>
      <vt:lpstr>Traditional Teaching</vt:lpstr>
      <vt:lpstr>Educational Revolution!</vt:lpstr>
      <vt:lpstr>Educational Revolution!</vt:lpstr>
      <vt:lpstr>Our Revolutionary Goal</vt:lpstr>
      <vt:lpstr>Group Roles</vt:lpstr>
      <vt:lpstr>What Do They Do?</vt:lpstr>
      <vt:lpstr>Inquiry Skills</vt:lpstr>
      <vt:lpstr>Thinking About Pedagogy</vt:lpstr>
      <vt:lpstr>Reflection</vt:lpstr>
      <vt:lpstr>The Inquiry Classroom</vt:lpstr>
      <vt:lpstr>The Challenges of Learning</vt:lpstr>
      <vt:lpstr>Reminder: Our Revolutionary Goal</vt:lpstr>
      <vt:lpstr>Developing Expertise</vt:lpstr>
      <vt:lpstr>Eric Mazur</vt:lpstr>
      <vt:lpstr>Mazur’s Discovery</vt:lpstr>
      <vt:lpstr>Mazur’s Discovery</vt:lpstr>
      <vt:lpstr>Typical Instruction</vt:lpstr>
      <vt:lpstr>Best Lesson Ever</vt:lpstr>
      <vt:lpstr>PowerPoint Presentation</vt:lpstr>
      <vt:lpstr>Question: What’s Going on Upstairs?</vt:lpstr>
      <vt:lpstr>What Do Students Not Need?</vt:lpstr>
      <vt:lpstr>What Do Students Not Need?</vt:lpstr>
      <vt:lpstr>What Do Students Not Need?</vt:lpstr>
      <vt:lpstr>Building Knowledge</vt:lpstr>
      <vt:lpstr>Building Knowledge</vt:lpstr>
      <vt:lpstr>Building Knowledge</vt:lpstr>
      <vt:lpstr>Building Knowledge</vt:lpstr>
      <vt:lpstr>Building Knowledge</vt:lpstr>
      <vt:lpstr>PowerPoint Presentation</vt:lpstr>
      <vt:lpstr>Building Knowledge</vt:lpstr>
      <vt:lpstr>Building Knowledge</vt:lpstr>
      <vt:lpstr>Building Knowledge</vt:lpstr>
      <vt:lpstr>Building Knowledge</vt:lpstr>
      <vt:lpstr>Building Knowledge</vt:lpstr>
      <vt:lpstr>Building Knowledge</vt:lpstr>
      <vt:lpstr>Building Knowledge</vt:lpstr>
      <vt:lpstr>Building Knowledge</vt:lpstr>
      <vt:lpstr>Building Knowledge</vt:lpstr>
      <vt:lpstr>Building Knowledge</vt:lpstr>
      <vt:lpstr>Building Knowledge</vt:lpstr>
      <vt:lpstr>An Inquiry Lesson</vt:lpstr>
      <vt:lpstr>PowerPoint Presentation</vt:lpstr>
      <vt:lpstr>The Challenges of Inquiry</vt:lpstr>
      <vt:lpstr>Challenges</vt:lpstr>
      <vt:lpstr>How to Start</vt:lpstr>
      <vt:lpstr>Have Patience</vt:lpstr>
      <vt:lpstr>Afternoon</vt:lpstr>
      <vt:lpstr>Afternoon Goals</vt:lpstr>
      <vt:lpstr>Groups - Afternoon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Electricity by Inquiry</dc:title>
  <dc:creator>Chris Meyer</dc:creator>
  <cp:lastModifiedBy>Meyer, Christopher</cp:lastModifiedBy>
  <cp:revision>579</cp:revision>
  <dcterms:created xsi:type="dcterms:W3CDTF">2011-11-28T00:45:59Z</dcterms:created>
  <dcterms:modified xsi:type="dcterms:W3CDTF">2014-03-24T15:16:32Z</dcterms:modified>
</cp:coreProperties>
</file>